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487" r:id="rId2"/>
    <p:sldId id="269" r:id="rId3"/>
    <p:sldId id="306" r:id="rId4"/>
    <p:sldId id="550" r:id="rId5"/>
    <p:sldId id="491" r:id="rId6"/>
    <p:sldId id="502" r:id="rId7"/>
    <p:sldId id="551" r:id="rId8"/>
    <p:sldId id="555" r:id="rId9"/>
    <p:sldId id="523" r:id="rId10"/>
    <p:sldId id="505" r:id="rId11"/>
    <p:sldId id="503" r:id="rId12"/>
    <p:sldId id="504" r:id="rId13"/>
    <p:sldId id="554" r:id="rId14"/>
    <p:sldId id="552" r:id="rId15"/>
    <p:sldId id="524" r:id="rId16"/>
    <p:sldId id="506" r:id="rId17"/>
    <p:sldId id="556" r:id="rId18"/>
    <p:sldId id="525" r:id="rId19"/>
    <p:sldId id="528" r:id="rId20"/>
    <p:sldId id="526" r:id="rId21"/>
    <p:sldId id="527" r:id="rId22"/>
    <p:sldId id="547" r:id="rId23"/>
    <p:sldId id="553" r:id="rId24"/>
    <p:sldId id="493" r:id="rId25"/>
    <p:sldId id="494" r:id="rId26"/>
    <p:sldId id="495" r:id="rId27"/>
    <p:sldId id="497" r:id="rId28"/>
    <p:sldId id="498" r:id="rId29"/>
    <p:sldId id="508" r:id="rId30"/>
    <p:sldId id="507" r:id="rId31"/>
    <p:sldId id="532" r:id="rId32"/>
    <p:sldId id="513" r:id="rId33"/>
    <p:sldId id="531" r:id="rId34"/>
    <p:sldId id="530" r:id="rId35"/>
    <p:sldId id="541" r:id="rId36"/>
    <p:sldId id="533" r:id="rId37"/>
    <p:sldId id="542" r:id="rId38"/>
    <p:sldId id="539" r:id="rId39"/>
    <p:sldId id="537" r:id="rId40"/>
    <p:sldId id="540" r:id="rId41"/>
    <p:sldId id="534" r:id="rId42"/>
    <p:sldId id="543" r:id="rId43"/>
    <p:sldId id="557" r:id="rId44"/>
    <p:sldId id="558" r:id="rId45"/>
    <p:sldId id="559" r:id="rId46"/>
    <p:sldId id="560" r:id="rId47"/>
    <p:sldId id="514" r:id="rId48"/>
    <p:sldId id="544" r:id="rId49"/>
    <p:sldId id="538" r:id="rId50"/>
    <p:sldId id="536" r:id="rId51"/>
    <p:sldId id="511" r:id="rId52"/>
    <p:sldId id="509" r:id="rId53"/>
    <p:sldId id="535" r:id="rId54"/>
    <p:sldId id="512" r:id="rId55"/>
    <p:sldId id="496" r:id="rId56"/>
    <p:sldId id="489" r:id="rId57"/>
    <p:sldId id="367" r:id="rId58"/>
    <p:sldId id="370" r:id="rId59"/>
    <p:sldId id="371" r:id="rId60"/>
    <p:sldId id="482" r:id="rId61"/>
    <p:sldId id="479" r:id="rId62"/>
    <p:sldId id="520" r:id="rId63"/>
    <p:sldId id="521" r:id="rId64"/>
    <p:sldId id="516" r:id="rId65"/>
    <p:sldId id="517" r:id="rId66"/>
    <p:sldId id="372" r:id="rId67"/>
    <p:sldId id="369" r:id="rId68"/>
    <p:sldId id="373" r:id="rId69"/>
    <p:sldId id="374" r:id="rId70"/>
    <p:sldId id="375" r:id="rId71"/>
    <p:sldId id="376" r:id="rId72"/>
    <p:sldId id="377" r:id="rId73"/>
    <p:sldId id="378" r:id="rId74"/>
    <p:sldId id="322" r:id="rId75"/>
    <p:sldId id="515" r:id="rId76"/>
    <p:sldId id="518" r:id="rId77"/>
    <p:sldId id="519" r:id="rId78"/>
    <p:sldId id="522" r:id="rId79"/>
    <p:sldId id="529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7" autoAdjust="0"/>
    <p:restoredTop sz="95755"/>
  </p:normalViewPr>
  <p:slideViewPr>
    <p:cSldViewPr snapToGrid="0" snapToObjects="1">
      <p:cViewPr>
        <p:scale>
          <a:sx n="100" d="100"/>
          <a:sy n="100" d="100"/>
        </p:scale>
        <p:origin x="58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00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habr.com/ru/articles/539312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s://github.com/LAION-AI/CLIP_benchmar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79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Виды </a:t>
            </a:r>
            <a:r>
              <a:rPr lang="en-US" sz="4800" b="1" dirty="0" smtClean="0">
                <a:solidFill>
                  <a:schemeClr val="bg1"/>
                </a:solidFill>
              </a:rPr>
              <a:t>SSL</a:t>
            </a:r>
            <a:r>
              <a:rPr lang="en" sz="4800" b="1" dirty="0" smtClean="0">
                <a:solidFill>
                  <a:schemeClr val="bg1"/>
                </a:solidFill>
              </a:rPr>
              <a:t> </a:t>
            </a:r>
            <a:r>
              <a:rPr lang="en" sz="4800" b="1" dirty="0">
                <a:solidFill>
                  <a:schemeClr val="bg1"/>
                </a:solidFill>
              </a:rPr>
              <a:t>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8743"/>
            <a:ext cx="12117936" cy="5312528"/>
          </a:xfrm>
        </p:spPr>
        <p:txBody>
          <a:bodyPr>
            <a:normAutofit/>
          </a:bodyPr>
          <a:lstStyle/>
          <a:p>
            <a:pPr marL="1778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Context </a:t>
            </a:r>
            <a:r>
              <a:rPr lang="en-US" dirty="0" smtClean="0">
                <a:solidFill>
                  <a:schemeClr val="bg1"/>
                </a:solidFill>
              </a:rPr>
              <a:t>Prediction/Generative</a:t>
            </a:r>
            <a:r>
              <a:rPr lang="ru-RU" dirty="0" smtClean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Masked Image Modeling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endParaRPr lang="ru-RU" dirty="0" smtClean="0">
              <a:solidFill>
                <a:schemeClr val="bg1"/>
              </a:solidFill>
            </a:endParaRPr>
          </a:p>
          <a:p>
            <a:pPr marL="622300" lvl="1" indent="-177800"/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Автоэнкодер</a:t>
            </a:r>
            <a:r>
              <a:rPr lang="ru-RU" dirty="0" smtClean="0">
                <a:solidFill>
                  <a:schemeClr val="bg1"/>
                </a:solidFill>
              </a:rPr>
              <a:t>: восстановление </a:t>
            </a:r>
            <a:r>
              <a:rPr lang="ru-RU" dirty="0" smtClean="0">
                <a:solidFill>
                  <a:schemeClr val="bg1"/>
                </a:solidFill>
              </a:rPr>
              <a:t>маскированных </a:t>
            </a:r>
            <a:r>
              <a:rPr lang="ru-RU" dirty="0">
                <a:solidFill>
                  <a:schemeClr val="bg1"/>
                </a:solidFill>
              </a:rPr>
              <a:t>или </a:t>
            </a:r>
            <a:r>
              <a:rPr lang="ru-RU" dirty="0" smtClean="0">
                <a:solidFill>
                  <a:schemeClr val="bg1"/>
                </a:solidFill>
              </a:rPr>
              <a:t>искаженных </a:t>
            </a:r>
            <a:r>
              <a:rPr lang="ru-RU" dirty="0">
                <a:solidFill>
                  <a:schemeClr val="bg1"/>
                </a:solidFill>
              </a:rPr>
              <a:t>изображений, </a:t>
            </a:r>
          </a:p>
          <a:p>
            <a:pPr lvl="1"/>
            <a:r>
              <a:rPr lang="ru-RU" dirty="0" err="1" smtClean="0">
                <a:solidFill>
                  <a:schemeClr val="bg1"/>
                </a:solidFill>
              </a:rPr>
              <a:t>Псевдометка</a:t>
            </a:r>
            <a:r>
              <a:rPr lang="ru-RU" dirty="0" smtClean="0">
                <a:solidFill>
                  <a:schemeClr val="bg1"/>
                </a:solidFill>
              </a:rPr>
              <a:t>: Предсказание класса искажений (или след. кадра в видео)</a:t>
            </a:r>
            <a:endParaRPr lang="en-US" dirty="0">
              <a:solidFill>
                <a:schemeClr val="bg1"/>
              </a:solidFill>
            </a:endParaRPr>
          </a:p>
          <a:p>
            <a:pPr marL="88900" lvl="1" indent="0">
              <a:buNone/>
              <a:tabLst>
                <a:tab pos="177800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World </a:t>
            </a:r>
            <a:r>
              <a:rPr lang="en-US" dirty="0">
                <a:solidFill>
                  <a:schemeClr val="bg1"/>
                </a:solidFill>
              </a:rPr>
              <a:t>Models/</a:t>
            </a:r>
            <a:r>
              <a:rPr lang="en-US" dirty="0">
                <a:solidFill>
                  <a:schemeClr val="bg1"/>
                </a:solidFill>
              </a:rPr>
              <a:t>Knowledge Matching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Выучивание представлений </a:t>
            </a:r>
            <a:r>
              <a:rPr lang="ru-RU" dirty="0" smtClean="0">
                <a:solidFill>
                  <a:schemeClr val="bg1"/>
                </a:solidFill>
              </a:rPr>
              <a:t>разных частей </a:t>
            </a:r>
            <a:r>
              <a:rPr lang="ru-RU" dirty="0">
                <a:solidFill>
                  <a:schemeClr val="bg1"/>
                </a:solidFill>
              </a:rPr>
              <a:t>изображений </a:t>
            </a:r>
            <a:endParaRPr lang="en-US" dirty="0" smtClean="0">
              <a:solidFill>
                <a:schemeClr val="bg1"/>
              </a:solidFill>
            </a:endParaRPr>
          </a:p>
          <a:p>
            <a:pPr marL="88900" lvl="1" indent="0">
              <a:buNone/>
              <a:tabLst>
                <a:tab pos="177800" algn="l"/>
              </a:tabLst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image-Joint </a:t>
            </a:r>
            <a:r>
              <a:rPr lang="en-US" dirty="0">
                <a:solidFill>
                  <a:schemeClr val="bg1"/>
                </a:solidFill>
              </a:rPr>
              <a:t>embedding </a:t>
            </a:r>
            <a:r>
              <a:rPr lang="en-US" dirty="0" smtClean="0">
                <a:solidFill>
                  <a:schemeClr val="bg1"/>
                </a:solidFill>
              </a:rPr>
              <a:t>architectures, V-JEPA </a:t>
            </a:r>
            <a:r>
              <a:rPr lang="ru-RU" dirty="0" smtClean="0">
                <a:solidFill>
                  <a:schemeClr val="bg1"/>
                </a:solidFill>
              </a:rPr>
              <a:t>(</a:t>
            </a:r>
            <a:r>
              <a:rPr lang="ru-RU" dirty="0" err="1" smtClean="0">
                <a:solidFill>
                  <a:schemeClr val="bg1"/>
                </a:solidFill>
              </a:rPr>
              <a:t>эмбединги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кадров и </a:t>
            </a:r>
            <a:r>
              <a:rPr lang="ru-RU" dirty="0" err="1" smtClean="0">
                <a:solidFill>
                  <a:schemeClr val="bg1"/>
                </a:solidFill>
              </a:rPr>
              <a:t>тд</a:t>
            </a:r>
            <a:r>
              <a:rPr lang="ru-RU" dirty="0" smtClean="0">
                <a:solidFill>
                  <a:schemeClr val="bg1"/>
                </a:solidFill>
              </a:rPr>
              <a:t>).</a:t>
            </a:r>
            <a:endParaRPr lang="en-US" dirty="0" smtClean="0">
              <a:solidFill>
                <a:schemeClr val="bg1"/>
              </a:solidFill>
            </a:endParaRPr>
          </a:p>
          <a:p>
            <a:pPr marL="88900" lvl="1" indent="0">
              <a:buNone/>
              <a:tabLst>
                <a:tab pos="177800" algn="l"/>
              </a:tabLst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self-distillation</a:t>
            </a:r>
            <a:endParaRPr lang="ru-RU" dirty="0" smtClean="0">
              <a:solidFill>
                <a:schemeClr val="bg1"/>
              </a:solidFill>
            </a:endParaRPr>
          </a:p>
          <a:p>
            <a:pPr marL="88900" lvl="1" indent="0">
              <a:buNone/>
              <a:tabLst>
                <a:tab pos="177800" algn="l"/>
              </a:tabLst>
            </a:pPr>
            <a:r>
              <a:rPr lang="ru-RU" dirty="0" err="1" smtClean="0">
                <a:solidFill>
                  <a:schemeClr val="bg1"/>
                </a:solidFill>
              </a:rPr>
              <a:t>Контрастивное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обучение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Contrastive </a:t>
            </a:r>
            <a:r>
              <a:rPr lang="en-US" dirty="0">
                <a:solidFill>
                  <a:schemeClr val="bg1"/>
                </a:solidFill>
              </a:rPr>
              <a:t>Learning)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Контрастные:  Отличия </a:t>
            </a:r>
            <a:r>
              <a:rPr lang="ru-RU" dirty="0">
                <a:solidFill>
                  <a:schemeClr val="bg1"/>
                </a:solidFill>
              </a:rPr>
              <a:t>схожих и разных </a:t>
            </a:r>
            <a:r>
              <a:rPr lang="ru-RU" dirty="0" smtClean="0">
                <a:solidFill>
                  <a:schemeClr val="bg1"/>
                </a:solidFill>
              </a:rPr>
              <a:t>изображений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864659" y="65780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9651416" y="633300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3436" y="640262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819" y="4108334"/>
            <a:ext cx="3949494" cy="22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7" y="4901026"/>
            <a:ext cx="3755073" cy="14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eta AI's I-JEPA Explained | Encor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8584" r="15044" b="12100"/>
          <a:stretch/>
        </p:blipFill>
        <p:spPr bwMode="auto">
          <a:xfrm>
            <a:off x="4703274" y="4072683"/>
            <a:ext cx="3226919" cy="24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03274" y="4101749"/>
            <a:ext cx="73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I-JEPA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926495" y="4829571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Jigsaw puzzle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921998" y="4042319"/>
            <a:ext cx="124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Contrastive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62" y="61569"/>
            <a:ext cx="11010900" cy="839025"/>
          </a:xfrm>
        </p:spPr>
        <p:txBody>
          <a:bodyPr>
            <a:noAutofit/>
          </a:bodyPr>
          <a:lstStyle/>
          <a:p>
            <a:pPr marL="177800" lvl="1" indent="0">
              <a:buNone/>
            </a:pPr>
            <a:r>
              <a:rPr lang="ru-RU" sz="4000" b="1" dirty="0">
                <a:solidFill>
                  <a:schemeClr val="bg1"/>
                </a:solidFill>
                <a:latin typeface="+mn-lt"/>
              </a:rPr>
              <a:t>Подходы к 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SSL</a:t>
            </a:r>
            <a:r>
              <a:rPr lang="ru-RU" sz="4000" b="1" dirty="0">
                <a:solidFill>
                  <a:schemeClr val="bg1"/>
                </a:solidFill>
                <a:latin typeface="+mn-lt"/>
              </a:rPr>
              <a:t>.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Context Prediction</a:t>
            </a:r>
            <a:endParaRPr lang="ru-RU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Masked Image Modeling</a:t>
            </a:r>
            <a:r>
              <a:rPr lang="ru-RU" sz="2500" dirty="0">
                <a:solidFill>
                  <a:schemeClr val="bg1"/>
                </a:solidFill>
              </a:rPr>
              <a:t> </a:t>
            </a:r>
            <a:r>
              <a:rPr lang="en-US" sz="2500" dirty="0">
                <a:solidFill>
                  <a:schemeClr val="bg1"/>
                </a:solidFill>
              </a:rPr>
              <a:t>with </a:t>
            </a:r>
            <a:r>
              <a:rPr lang="en-US" sz="2500" dirty="0" err="1">
                <a:solidFill>
                  <a:schemeClr val="bg1"/>
                </a:solidFill>
              </a:rPr>
              <a:t>autoencoder</a:t>
            </a:r>
            <a:r>
              <a:rPr lang="en-US" sz="2500" dirty="0">
                <a:solidFill>
                  <a:schemeClr val="bg1"/>
                </a:solidFill>
              </a:rPr>
              <a:t> / Generative SSL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Достоинства</a:t>
            </a:r>
            <a:r>
              <a:rPr lang="ru-RU" sz="2400" dirty="0">
                <a:solidFill>
                  <a:schemeClr val="bg1"/>
                </a:solidFill>
              </a:rPr>
              <a:t>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81122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6327656" y="6322126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9209160" y="5968312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Augmentation </a:t>
            </a:r>
            <a:r>
              <a:rPr lang="en" b="1" i="0" dirty="0" smtClean="0">
                <a:solidFill>
                  <a:schemeClr val="bg1"/>
                </a:solidFill>
                <a:effectLst/>
              </a:rPr>
              <a:t>Prediction</a:t>
            </a:r>
            <a:endParaRPr lang="en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Цель – контрастного обучения - максимально </a:t>
            </a:r>
            <a:r>
              <a:rPr lang="ru-RU" dirty="0">
                <a:solidFill>
                  <a:schemeClr val="bg1"/>
                </a:solidFill>
              </a:rPr>
              <a:t>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4" y="3847141"/>
            <a:ext cx="3930613" cy="27614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19" y="3847141"/>
            <a:ext cx="3887783" cy="27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6" y="1049482"/>
            <a:ext cx="12299373" cy="5312528"/>
          </a:xfrm>
        </p:spPr>
        <p:txBody>
          <a:bodyPr>
            <a:normAutofit/>
          </a:bodyPr>
          <a:lstStyle/>
          <a:p>
            <a:pPr marL="88900" lvl="1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 Идея: </a:t>
            </a:r>
            <a:r>
              <a:rPr lang="ru-RU" dirty="0" err="1" smtClean="0">
                <a:solidFill>
                  <a:schemeClr val="bg1"/>
                </a:solidFill>
              </a:rPr>
              <a:t>фичи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должны 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отображать</a:t>
            </a:r>
            <a:r>
              <a:rPr lang="ru-RU" dirty="0">
                <a:solidFill>
                  <a:schemeClr val="bg1"/>
                </a:solidFill>
              </a:rPr>
              <a:t>, как изображения соотносятся друг с </a:t>
            </a:r>
            <a:r>
              <a:rPr lang="ru-RU" dirty="0" smtClean="0">
                <a:solidFill>
                  <a:schemeClr val="bg1"/>
                </a:solidFill>
              </a:rPr>
              <a:t>другом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должны </a:t>
            </a:r>
            <a:r>
              <a:rPr lang="ru-RU" dirty="0">
                <a:solidFill>
                  <a:schemeClr val="bg1"/>
                </a:solidFill>
              </a:rPr>
              <a:t>быть инвариантны к внешним факторам (местоположение, освещение, </a:t>
            </a:r>
            <a:r>
              <a:rPr lang="ru-RU" dirty="0" smtClean="0">
                <a:solidFill>
                  <a:schemeClr val="bg1"/>
                </a:solidFill>
              </a:rPr>
              <a:t>цвет)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То есть нужно не только </a:t>
            </a:r>
            <a:r>
              <a:rPr lang="ru-RU" dirty="0" err="1" smtClean="0">
                <a:solidFill>
                  <a:schemeClr val="bg1"/>
                </a:solidFill>
              </a:rPr>
              <a:t>восстонавливать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фичи</a:t>
            </a:r>
            <a:r>
              <a:rPr lang="ru-RU" dirty="0" smtClean="0">
                <a:solidFill>
                  <a:schemeClr val="bg1"/>
                </a:solidFill>
              </a:rPr>
              <a:t>, но и отличать их от других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5692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https://drive.google.com/file/d/1CFn_zTzdx-xg6x-_NdPAqI4gIfWrftKm/view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6" y="3216802"/>
            <a:ext cx="7423287" cy="31452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13" y="3216802"/>
            <a:ext cx="4075987" cy="31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SSL</a:t>
            </a:r>
            <a:r>
              <a:rPr lang="en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 Pretext </a:t>
            </a:r>
            <a:r>
              <a:rPr lang="en-US" sz="4800" b="1" dirty="0" smtClean="0">
                <a:solidFill>
                  <a:schemeClr val="bg1"/>
                </a:solidFill>
              </a:rPr>
              <a:t>tasks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vs Downstream task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</a:rPr>
              <a:t>предобучени</a:t>
            </a:r>
            <a:r>
              <a:rPr lang="ru-RU" sz="2400" dirty="0" err="1">
                <a:solidFill>
                  <a:schemeClr val="bg1"/>
                </a:solidFill>
              </a:rPr>
              <a:t>е</a:t>
            </a:r>
            <a:r>
              <a:rPr lang="ru-RU" sz="2400" dirty="0" smtClean="0">
                <a:solidFill>
                  <a:schemeClr val="bg1"/>
                </a:solidFill>
              </a:rPr>
              <a:t>  - использование на столько большого количества данных – как это возможно. 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Тут не имеет значение как данные связаны с задачей,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ЦЕЛЬ – выучить наиболее робастные </a:t>
            </a:r>
            <a:r>
              <a:rPr lang="ru-RU" dirty="0" err="1" smtClean="0">
                <a:solidFill>
                  <a:schemeClr val="bg1"/>
                </a:solidFill>
              </a:rPr>
              <a:t>фичи</a:t>
            </a:r>
            <a:r>
              <a:rPr lang="ru-RU" dirty="0" smtClean="0">
                <a:solidFill>
                  <a:schemeClr val="bg1"/>
                </a:solidFill>
              </a:rPr>
              <a:t> между данными.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После </a:t>
            </a:r>
            <a:r>
              <a:rPr lang="ru-RU" sz="2400" dirty="0" err="1" smtClean="0">
                <a:solidFill>
                  <a:schemeClr val="bg1"/>
                </a:solidFill>
              </a:rPr>
              <a:t>предобучения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FM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дообучают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81" y="3581400"/>
            <a:ext cx="8227720" cy="27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Стратегии использования </a:t>
            </a:r>
            <a:r>
              <a:rPr lang="en-US" sz="4800" b="1" dirty="0">
                <a:solidFill>
                  <a:schemeClr val="bg1"/>
                </a:solidFill>
              </a:rPr>
              <a:t>FM. </a:t>
            </a:r>
            <a:r>
              <a:rPr lang="en-US" sz="4800" dirty="0" err="1" smtClean="0">
                <a:solidFill>
                  <a:schemeClr val="bg1"/>
                </a:solidFill>
              </a:rPr>
              <a:t>Promt</a:t>
            </a:r>
            <a:r>
              <a:rPr lang="en-US" sz="4800" dirty="0" smtClean="0">
                <a:solidFill>
                  <a:schemeClr val="bg1"/>
                </a:solidFill>
              </a:rPr>
              <a:t>-based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Promt</a:t>
            </a:r>
            <a:r>
              <a:rPr lang="en-US" dirty="0">
                <a:solidFill>
                  <a:schemeClr val="bg1"/>
                </a:solidFill>
              </a:rPr>
              <a:t>-based </a:t>
            </a:r>
            <a:r>
              <a:rPr lang="ru-RU" dirty="0">
                <a:solidFill>
                  <a:schemeClr val="bg1"/>
                </a:solidFill>
              </a:rPr>
              <a:t> использование </a:t>
            </a:r>
            <a:r>
              <a:rPr lang="en-US" dirty="0">
                <a:solidFill>
                  <a:schemeClr val="bg1"/>
                </a:solidFill>
              </a:rPr>
              <a:t>FM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5346580" y="6502162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9" y="2416304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5158" y="1302935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643" y="2401853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7015" y="1433806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О</a:t>
            </a:r>
            <a:r>
              <a:rPr lang="en-US" sz="2400" dirty="0" smtClean="0">
                <a:solidFill>
                  <a:schemeClr val="bg1"/>
                </a:solidFill>
              </a:rPr>
              <a:t>ne-shot </a:t>
            </a:r>
            <a:r>
              <a:rPr lang="en-US" sz="2400" dirty="0">
                <a:solidFill>
                  <a:schemeClr val="bg1"/>
                </a:solidFill>
              </a:rPr>
              <a:t>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901" y="2392328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7553" y="1355149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</a:t>
            </a:r>
            <a:r>
              <a:rPr lang="en-US" sz="2400" dirty="0" smtClean="0">
                <a:solidFill>
                  <a:schemeClr val="bg1"/>
                </a:solidFill>
              </a:rPr>
              <a:t>ew-shot </a:t>
            </a:r>
            <a:r>
              <a:rPr lang="en-US" sz="2400" dirty="0">
                <a:solidFill>
                  <a:schemeClr val="bg1"/>
                </a:solidFill>
              </a:rPr>
              <a:t>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8995550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13076" y="1158977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3074" name="Picture 2" descr="Training a CLIP Model from Scratch for Text-to-Image Retriev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3" y="4327527"/>
            <a:ext cx="3931589" cy="239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50510" y="1285156"/>
            <a:ext cx="8964817" cy="2280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Стратегии использования </a:t>
            </a:r>
            <a:r>
              <a:rPr lang="en-US" sz="4800" b="1" dirty="0" smtClean="0">
                <a:solidFill>
                  <a:schemeClr val="bg1"/>
                </a:solidFill>
              </a:rPr>
              <a:t>FM. Fine Tune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Fine-tuning-based </a:t>
            </a:r>
            <a:r>
              <a:rPr lang="ru-RU" sz="2400" dirty="0">
                <a:solidFill>
                  <a:schemeClr val="bg1"/>
                </a:solidFill>
              </a:rPr>
              <a:t> использование </a:t>
            </a:r>
            <a:r>
              <a:rPr lang="en-US" sz="2400" dirty="0">
                <a:solidFill>
                  <a:schemeClr val="bg1"/>
                </a:solidFill>
              </a:rPr>
              <a:t>FM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175711" y="861753"/>
            <a:ext cx="11741402" cy="2652277"/>
            <a:chOff x="12378" y="2143798"/>
            <a:chExt cx="11741402" cy="2652277"/>
          </a:xfrm>
        </p:grpSpPr>
        <p:pic>
          <p:nvPicPr>
            <p:cNvPr id="16" name="Picture 2" descr="Refer to captio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17" t="30184" b="40795"/>
            <a:stretch/>
          </p:blipFill>
          <p:spPr bwMode="auto">
            <a:xfrm>
              <a:off x="3263934" y="2631206"/>
              <a:ext cx="5632504" cy="1827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Refer to captio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" t="30340" r="72826" b="40639"/>
            <a:stretch/>
          </p:blipFill>
          <p:spPr bwMode="auto">
            <a:xfrm>
              <a:off x="12378" y="2658016"/>
              <a:ext cx="3152196" cy="1827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Прямоугольник 2"/>
            <p:cNvSpPr/>
            <p:nvPr/>
          </p:nvSpPr>
          <p:spPr>
            <a:xfrm>
              <a:off x="6592386" y="4534465"/>
              <a:ext cx="231986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100" dirty="0"/>
                <a:t>https://arxiv.org/html/2407.12210v2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DF058E-391B-C8DC-FD56-0EF39AB5E947}"/>
                </a:ext>
              </a:extLst>
            </p:cNvPr>
            <p:cNvSpPr txBox="1"/>
            <p:nvPr/>
          </p:nvSpPr>
          <p:spPr>
            <a:xfrm>
              <a:off x="393247" y="2658016"/>
              <a:ext cx="2712027" cy="3539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/>
                <a:t>Supervised Fine-Tuning, SFT</a:t>
              </a:r>
              <a:endParaRPr lang="ru-RU" sz="17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A36EBB-9633-778C-B58A-B2E74BC54A10}"/>
                </a:ext>
              </a:extLst>
            </p:cNvPr>
            <p:cNvSpPr txBox="1"/>
            <p:nvPr/>
          </p:nvSpPr>
          <p:spPr>
            <a:xfrm>
              <a:off x="6111359" y="2631206"/>
              <a:ext cx="2712027" cy="3539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/>
                <a:t>Non-linear </a:t>
              </a:r>
              <a:r>
                <a:rPr lang="en-US" sz="1700" dirty="0" err="1"/>
                <a:t>probling</a:t>
              </a:r>
              <a:endParaRPr lang="ru-RU" sz="17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32A9A4-0CB3-7E18-24BE-9C19F34D6801}"/>
                </a:ext>
              </a:extLst>
            </p:cNvPr>
            <p:cNvSpPr txBox="1"/>
            <p:nvPr/>
          </p:nvSpPr>
          <p:spPr>
            <a:xfrm>
              <a:off x="3281975" y="2620814"/>
              <a:ext cx="2712027" cy="3539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/>
                <a:t>Linear probing</a:t>
              </a:r>
              <a:endParaRPr lang="ru-RU" sz="1700" dirty="0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8839200" y="2143798"/>
              <a:ext cx="29145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>
                  <a:solidFill>
                    <a:schemeClr val="bg1"/>
                  </a:solidFill>
                </a:rPr>
                <a:t>Дистилляция знаний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6974611" y="6278258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5298064" y="6516151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9796416" y="622750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  <p:pic>
        <p:nvPicPr>
          <p:cNvPr id="14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122" y="1356222"/>
            <a:ext cx="2830468" cy="406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4867652" y="639907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https://medium.com/@sayedebad.777/mastering-lora-low-rank-adaptation-of-llms-be4ed2293ed2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1550" y="3743377"/>
            <a:ext cx="362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Parameter efficient SFT (PEFT): LORA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assets.ibm.com/is/image/ibm/lora-2:16x9?dpr=on%2C1&amp;wid=1584&amp;hei=8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9" y="4112709"/>
            <a:ext cx="4601081" cy="258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1119026" y="6665090"/>
            <a:ext cx="2932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https://www.ibm.com/think/topics/lora#523796992</a:t>
            </a: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2057400" y="3203112"/>
            <a:ext cx="0" cy="5402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135" y="4217143"/>
            <a:ext cx="1593727" cy="2193580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5742168" y="3905338"/>
            <a:ext cx="1047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PEFT VPT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Стратегии использования </a:t>
            </a:r>
            <a:r>
              <a:rPr lang="en-US" sz="4800" b="1" dirty="0">
                <a:solidFill>
                  <a:schemeClr val="bg1"/>
                </a:solidFill>
              </a:rPr>
              <a:t>FM. 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5" y="807135"/>
            <a:ext cx="11566953" cy="531252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FM </a:t>
            </a:r>
            <a:r>
              <a:rPr lang="ru-RU" sz="2400" dirty="0" smtClean="0">
                <a:solidFill>
                  <a:schemeClr val="bg1"/>
                </a:solidFill>
              </a:rPr>
              <a:t>как часть архитектуры</a:t>
            </a:r>
            <a:r>
              <a:rPr lang="en-US" sz="2400" dirty="0" smtClean="0">
                <a:solidFill>
                  <a:schemeClr val="bg1"/>
                </a:solidFill>
              </a:rPr>
              <a:t> OMNI </a:t>
            </a:r>
            <a:r>
              <a:rPr lang="ru-RU" sz="2400" dirty="0" smtClean="0">
                <a:solidFill>
                  <a:schemeClr val="bg1"/>
                </a:solidFill>
              </a:rPr>
              <a:t>моделей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8409093" y="978811"/>
            <a:ext cx="3337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Visual-language models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(VLM)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7524096" y="6429880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5298064" y="657535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9953574" y="6426805"/>
            <a:ext cx="2509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141384" y="1286588"/>
            <a:ext cx="27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Open-vocabulary </a:t>
            </a:r>
            <a:r>
              <a:rPr lang="ru-RU" dirty="0" smtClean="0">
                <a:solidFill>
                  <a:schemeClr val="bg1"/>
                </a:solidFill>
              </a:rPr>
              <a:t>адаптеры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5" y="4102234"/>
            <a:ext cx="5779559" cy="245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Overall framework of Grounding DINO 1.5 seri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2"/>
          <a:stretch/>
        </p:blipFill>
        <p:spPr bwMode="auto">
          <a:xfrm>
            <a:off x="383790" y="1638418"/>
            <a:ext cx="3650792" cy="206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eralized Visual Language Models | Lil'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242" y="1563161"/>
            <a:ext cx="5058369" cy="145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209186" y="3750404"/>
            <a:ext cx="132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YOLO-World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69062" y="1655920"/>
            <a:ext cx="14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Ground DINO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26338" y="6594589"/>
            <a:ext cx="28680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https://lilianweng.github.io/posts/2022-06-09-vlm/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88" y="43880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7996998" y="4022640"/>
            <a:ext cx="3449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Visual-Language-Action models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2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9" r="75341"/>
          <a:stretch/>
        </p:blipFill>
        <p:spPr bwMode="auto">
          <a:xfrm>
            <a:off x="10468851" y="1322998"/>
            <a:ext cx="1478974" cy="213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5076201" y="1973113"/>
            <a:ext cx="0" cy="25784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1658933" y="3757420"/>
            <a:ext cx="9523767" cy="438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8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16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sz="4800" b="1" dirty="0" smtClean="0">
                <a:solidFill>
                  <a:schemeClr val="bg1"/>
                </a:solidFill>
              </a:rPr>
              <a:t>self-DIstillation </a:t>
            </a:r>
            <a:r>
              <a:rPr lang="en" sz="4800" b="1" dirty="0">
                <a:solidFill>
                  <a:schemeClr val="bg1"/>
                </a:solidFill>
              </a:rPr>
              <a:t>with </a:t>
            </a:r>
            <a:r>
              <a:rPr lang="en" sz="4800" b="1" dirty="0" smtClean="0">
                <a:solidFill>
                  <a:schemeClr val="bg1"/>
                </a:solidFill>
              </a:rPr>
              <a:t>NO</a:t>
            </a:r>
            <a:r>
              <a:rPr lang="en" sz="4800" b="1" dirty="0">
                <a:solidFill>
                  <a:schemeClr val="bg1"/>
                </a:solidFill>
              </a:rPr>
              <a:t> 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74" y="871774"/>
            <a:ext cx="1192418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2400" b="1" dirty="0" smtClean="0">
                <a:solidFill>
                  <a:schemeClr val="bg1"/>
                </a:solidFill>
              </a:rPr>
              <a:t>Идея</a:t>
            </a:r>
            <a:r>
              <a:rPr lang="en-US" sz="2400" b="1" dirty="0" smtClean="0">
                <a:solidFill>
                  <a:schemeClr val="bg1"/>
                </a:solidFill>
              </a:rPr>
              <a:t> DINO </a:t>
            </a:r>
            <a:r>
              <a:rPr lang="en-US" sz="2400" dirty="0" smtClean="0">
                <a:solidFill>
                  <a:schemeClr val="bg1"/>
                </a:solidFill>
              </a:rPr>
              <a:t>-</a:t>
            </a:r>
            <a:r>
              <a:rPr lang="ru-RU" sz="2400" dirty="0" smtClean="0">
                <a:solidFill>
                  <a:schemeClr val="bg1"/>
                </a:solidFill>
              </a:rPr>
              <a:t> самообучени</a:t>
            </a:r>
            <a:r>
              <a:rPr lang="ru-RU" sz="2400" dirty="0">
                <a:solidFill>
                  <a:schemeClr val="bg1"/>
                </a:solidFill>
              </a:rPr>
              <a:t>е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средствам подстраивайся двух </a:t>
            </a:r>
            <a:r>
              <a:rPr lang="ru-RU" sz="2400" dirty="0" smtClean="0">
                <a:solidFill>
                  <a:schemeClr val="bg1"/>
                </a:solidFill>
              </a:rPr>
              <a:t>сетей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400" dirty="0" err="1" smtClean="0">
                <a:solidFill>
                  <a:schemeClr val="bg1"/>
                </a:solidFill>
              </a:rPr>
              <a:t>Самодистилляция</a:t>
            </a:r>
            <a:r>
              <a:rPr lang="ru-RU" sz="2400" dirty="0" smtClean="0">
                <a:solidFill>
                  <a:schemeClr val="bg1"/>
                </a:solidFill>
              </a:rPr>
              <a:t> знаний – цель выдавать </a:t>
            </a:r>
            <a:r>
              <a:rPr lang="ru-RU" sz="2400" dirty="0">
                <a:solidFill>
                  <a:schemeClr val="bg1"/>
                </a:solidFill>
              </a:rPr>
              <a:t>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для нескольких </a:t>
            </a:r>
            <a:r>
              <a:rPr lang="ru-RU" sz="2400" dirty="0">
                <a:solidFill>
                  <a:schemeClr val="bg1"/>
                </a:solidFill>
              </a:rPr>
              <a:t>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</a:t>
            </a:r>
            <a:r>
              <a:rPr lang="ru-RU" sz="2400" dirty="0" smtClean="0">
                <a:solidFill>
                  <a:schemeClr val="bg1"/>
                </a:solidFill>
              </a:rPr>
              <a:t>изображения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smtClean="0">
                <a:solidFill>
                  <a:schemeClr val="bg1"/>
                </a:solidFill>
              </a:rPr>
              <a:t>в отличии от обычного </a:t>
            </a:r>
            <a:r>
              <a:rPr lang="en-US" sz="2400" dirty="0" smtClean="0">
                <a:solidFill>
                  <a:schemeClr val="bg1"/>
                </a:solidFill>
              </a:rPr>
              <a:t>contrastive </a:t>
            </a:r>
            <a:r>
              <a:rPr lang="en-US" sz="2400" dirty="0" err="1" smtClean="0">
                <a:solidFill>
                  <a:schemeClr val="bg1"/>
                </a:solidFill>
              </a:rPr>
              <a:t>learnin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не требуется явно негативных примеров).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dirty="0">
                <a:solidFill>
                  <a:schemeClr val="bg1"/>
                </a:solidFill>
              </a:rPr>
              <a:t>Multi-</a:t>
            </a:r>
            <a:r>
              <a:rPr lang="ru-RU" dirty="0" err="1">
                <a:solidFill>
                  <a:schemeClr val="bg1"/>
                </a:solidFill>
              </a:rPr>
              <a:t>Crop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Augmentation</a:t>
            </a:r>
            <a:r>
              <a:rPr lang="ru-RU" dirty="0">
                <a:solidFill>
                  <a:schemeClr val="bg1"/>
                </a:solidFill>
              </a:rPr>
              <a:t>: несколько </a:t>
            </a:r>
            <a:r>
              <a:rPr lang="ru-RU" dirty="0" err="1">
                <a:solidFill>
                  <a:schemeClr val="bg1"/>
                </a:solidFill>
              </a:rPr>
              <a:t>кропов</a:t>
            </a:r>
            <a:r>
              <a:rPr lang="ru-RU" dirty="0">
                <a:solidFill>
                  <a:schemeClr val="bg1"/>
                </a:solidFill>
              </a:rPr>
              <a:t> с разной аугментаций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400" dirty="0" err="1" smtClean="0">
                <a:solidFill>
                  <a:schemeClr val="bg1"/>
                </a:solidFill>
              </a:rPr>
              <a:t>Student</a:t>
            </a:r>
            <a:r>
              <a:rPr lang="ru-RU" sz="2400" dirty="0" smtClean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 Обучается стандартным методом </a:t>
            </a:r>
            <a:r>
              <a:rPr lang="en-US" sz="2400" dirty="0" err="1" smtClean="0">
                <a:solidFill>
                  <a:schemeClr val="bg1"/>
                </a:solidFill>
              </a:rPr>
              <a:t>backprop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Teacher: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В</a:t>
            </a:r>
            <a:r>
              <a:rPr lang="ru-RU" sz="2400" dirty="0" smtClean="0">
                <a:solidFill>
                  <a:schemeClr val="bg1"/>
                </a:solidFill>
              </a:rPr>
              <a:t>еса </a:t>
            </a:r>
            <a:r>
              <a:rPr lang="ru-RU" sz="2400" dirty="0">
                <a:solidFill>
                  <a:schemeClr val="bg1"/>
                </a:solidFill>
              </a:rPr>
              <a:t>обновляются скользящим средним весов </a:t>
            </a:r>
            <a:r>
              <a:rPr lang="ru-RU" sz="2400" dirty="0" smtClean="0">
                <a:solidFill>
                  <a:schemeClr val="bg1"/>
                </a:solidFill>
              </a:rPr>
              <a:t>студента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momentum encoder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dirty="0">
                <a:solidFill>
                  <a:schemeClr val="bg1"/>
                </a:solidFill>
              </a:rPr>
              <a:t>У</a:t>
            </a:r>
            <a:r>
              <a:rPr lang="ru-RU" dirty="0" smtClean="0">
                <a:solidFill>
                  <a:schemeClr val="bg1"/>
                </a:solidFill>
              </a:rPr>
              <a:t>читель </a:t>
            </a:r>
            <a:r>
              <a:rPr lang="ru-RU" dirty="0">
                <a:solidFill>
                  <a:schemeClr val="bg1"/>
                </a:solidFill>
              </a:rPr>
              <a:t>- это более стабильной версией студента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868315" y="6615757"/>
            <a:ext cx="65427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6753225" y="6500341"/>
            <a:ext cx="60998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6638841"/>
            <a:ext cx="66675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967921" y="655268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https://theaisummer.com/self-supervised-representation-learning-computer-vision/</a:t>
            </a:r>
          </a:p>
        </p:txBody>
      </p:sp>
      <p:grpSp>
        <p:nvGrpSpPr>
          <p:cNvPr id="27" name="Группа 26"/>
          <p:cNvGrpSpPr/>
          <p:nvPr/>
        </p:nvGrpSpPr>
        <p:grpSpPr>
          <a:xfrm>
            <a:off x="289944" y="3923841"/>
            <a:ext cx="11156741" cy="2691916"/>
            <a:chOff x="340660" y="3933782"/>
            <a:chExt cx="11156741" cy="2691916"/>
          </a:xfrm>
        </p:grpSpPr>
        <p:grpSp>
          <p:nvGrpSpPr>
            <p:cNvPr id="23" name="Группа 22"/>
            <p:cNvGrpSpPr/>
            <p:nvPr/>
          </p:nvGrpSpPr>
          <p:grpSpPr>
            <a:xfrm>
              <a:off x="340660" y="3933782"/>
              <a:ext cx="11156741" cy="2691916"/>
              <a:chOff x="266375" y="3748794"/>
              <a:chExt cx="11156741" cy="2691916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266375" y="3777178"/>
                <a:ext cx="11156741" cy="26635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2" name="Группа 11"/>
              <p:cNvGrpSpPr/>
              <p:nvPr/>
            </p:nvGrpSpPr>
            <p:grpSpPr>
              <a:xfrm>
                <a:off x="5579924" y="3748794"/>
                <a:ext cx="5843192" cy="2691916"/>
                <a:chOff x="5646474" y="3010620"/>
                <a:chExt cx="5843192" cy="2691916"/>
              </a:xfrm>
            </p:grpSpPr>
            <p:pic>
              <p:nvPicPr>
                <p:cNvPr id="3" name="Рисунок 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8759"/>
                <a:stretch/>
              </p:blipFill>
              <p:spPr>
                <a:xfrm>
                  <a:off x="5646474" y="3010620"/>
                  <a:ext cx="5843192" cy="2691916"/>
                </a:xfrm>
                <a:prstGeom prst="rect">
                  <a:avLst/>
                </a:prstGeom>
              </p:spPr>
            </p:pic>
            <p:cxnSp>
              <p:nvCxnSpPr>
                <p:cNvPr id="10" name="Прямая со стрелкой 9"/>
                <p:cNvCxnSpPr/>
                <p:nvPr/>
              </p:nvCxnSpPr>
              <p:spPr>
                <a:xfrm>
                  <a:off x="7785100" y="4051300"/>
                  <a:ext cx="0" cy="685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7235584" y="4312717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ema</a:t>
                  </a:r>
                  <a:endParaRPr lang="ru-RU" dirty="0"/>
                </a:p>
              </p:txBody>
            </p:sp>
          </p:grpSp>
          <p:sp>
            <p:nvSpPr>
              <p:cNvPr id="13" name="Прямоугольник 12"/>
              <p:cNvSpPr/>
              <p:nvPr/>
            </p:nvSpPr>
            <p:spPr>
              <a:xfrm>
                <a:off x="5573596" y="5133919"/>
                <a:ext cx="1261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Global crop</a:t>
                </a:r>
                <a:endParaRPr lang="ru-RU" dirty="0"/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3939299" y="3824315"/>
                <a:ext cx="112607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Local and global crops</a:t>
                </a:r>
                <a:endParaRPr lang="ru-RU" dirty="0"/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8432404" y="5040756"/>
                <a:ext cx="2019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err="1" smtClean="0"/>
                  <a:t>Предотвр</a:t>
                </a:r>
                <a:r>
                  <a:rPr lang="ru-RU" dirty="0" smtClean="0"/>
                  <a:t>. </a:t>
                </a:r>
                <a:r>
                  <a:rPr lang="ru-RU" dirty="0" err="1" smtClean="0"/>
                  <a:t>колапса</a:t>
                </a:r>
                <a:endParaRPr lang="ru-RU" dirty="0"/>
              </a:p>
            </p:txBody>
          </p:sp>
          <p:pic>
            <p:nvPicPr>
              <p:cNvPr id="1026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276" r="56143" b="27798"/>
              <a:stretch/>
            </p:blipFill>
            <p:spPr bwMode="auto">
              <a:xfrm>
                <a:off x="279075" y="4199408"/>
                <a:ext cx="3341865" cy="1516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" t="33140" r="93263" b="55754"/>
              <a:stretch/>
            </p:blipFill>
            <p:spPr bwMode="auto">
              <a:xfrm>
                <a:off x="5602528" y="5444639"/>
                <a:ext cx="1066253" cy="975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Прямая со стрелкой 16"/>
              <p:cNvCxnSpPr/>
              <p:nvPr/>
            </p:nvCxnSpPr>
            <p:spPr>
              <a:xfrm>
                <a:off x="6729539" y="4397375"/>
                <a:ext cx="2364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 стрелкой 23"/>
              <p:cNvCxnSpPr/>
              <p:nvPr/>
            </p:nvCxnSpPr>
            <p:spPr>
              <a:xfrm>
                <a:off x="6753225" y="5895018"/>
                <a:ext cx="2364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" t="32706" r="95688" b="60558"/>
              <a:stretch/>
            </p:blipFill>
            <p:spPr bwMode="auto">
              <a:xfrm>
                <a:off x="5147780" y="3863335"/>
                <a:ext cx="799208" cy="7719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20" t="34845" r="66569" b="53966"/>
              <a:stretch/>
            </p:blipFill>
            <p:spPr bwMode="auto">
              <a:xfrm>
                <a:off x="5919031" y="3885846"/>
                <a:ext cx="818201" cy="793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66" t="54368" r="59188" b="35529"/>
              <a:stretch/>
            </p:blipFill>
            <p:spPr bwMode="auto">
              <a:xfrm>
                <a:off x="6066599" y="4338559"/>
                <a:ext cx="662940" cy="71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93" t="37102" r="59607" b="53438"/>
              <a:stretch/>
            </p:blipFill>
            <p:spPr bwMode="auto">
              <a:xfrm>
                <a:off x="5432638" y="4464277"/>
                <a:ext cx="743651" cy="670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 descr="byol-model-architectur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" t="22815" r="74498" b="23370"/>
            <a:stretch/>
          </p:blipFill>
          <p:spPr bwMode="auto">
            <a:xfrm>
              <a:off x="4458240" y="4847968"/>
              <a:ext cx="1227039" cy="16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Dog augmentatio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1" t="60507" r="66572" b="25725"/>
          <a:stretch/>
        </p:blipFill>
        <p:spPr bwMode="auto">
          <a:xfrm>
            <a:off x="4878774" y="4551098"/>
            <a:ext cx="870148" cy="6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634294" y="415278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Полезное </a:t>
            </a:r>
            <a:r>
              <a:rPr lang="ru-RU" dirty="0" smtClean="0">
                <a:solidFill>
                  <a:schemeClr val="bg1"/>
                </a:solidFill>
              </a:rPr>
              <a:t>(эмерджентное) свойство </a:t>
            </a:r>
            <a:r>
              <a:rPr lang="en-US" dirty="0">
                <a:solidFill>
                  <a:schemeClr val="bg1"/>
                </a:solidFill>
              </a:rPr>
              <a:t>DINO </a:t>
            </a:r>
            <a:r>
              <a:rPr lang="ru-RU" dirty="0">
                <a:solidFill>
                  <a:schemeClr val="bg1"/>
                </a:solidFill>
              </a:rPr>
              <a:t>для моделей </a:t>
            </a:r>
            <a:r>
              <a:rPr lang="en-US" dirty="0" err="1">
                <a:solidFill>
                  <a:schemeClr val="bg1"/>
                </a:solidFill>
              </a:rPr>
              <a:t>ViT</a:t>
            </a:r>
            <a:r>
              <a:rPr lang="ru-RU" dirty="0">
                <a:solidFill>
                  <a:schemeClr val="bg1"/>
                </a:solidFill>
              </a:rPr>
              <a:t> . </a:t>
            </a:r>
          </a:p>
          <a:p>
            <a:r>
              <a:rPr lang="ru-RU" dirty="0">
                <a:solidFill>
                  <a:schemeClr val="bg1"/>
                </a:solidFill>
              </a:rPr>
              <a:t>Патчи моделей </a:t>
            </a:r>
            <a:r>
              <a:rPr lang="en-US" dirty="0" err="1">
                <a:solidFill>
                  <a:schemeClr val="bg1"/>
                </a:solidFill>
              </a:rPr>
              <a:t>ViT</a:t>
            </a:r>
            <a:r>
              <a:rPr lang="ru-RU" dirty="0">
                <a:solidFill>
                  <a:schemeClr val="bg1"/>
                </a:solidFill>
              </a:rPr>
              <a:t> при </a:t>
            </a:r>
            <a:r>
              <a:rPr lang="en-US" dirty="0">
                <a:solidFill>
                  <a:schemeClr val="bg1"/>
                </a:solidFill>
              </a:rPr>
              <a:t>DINO</a:t>
            </a:r>
            <a:r>
              <a:rPr lang="ru-RU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611779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631904"/>
            <a:ext cx="6099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15" y="3321717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948021" y="2645287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026330" y="5922654"/>
            <a:ext cx="43274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Inter"/>
              </a:rPr>
              <a:t>DINO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достигает </a:t>
            </a:r>
            <a:r>
              <a:rPr lang="ru-RU" sz="1400" dirty="0">
                <a:solidFill>
                  <a:schemeClr val="bg1"/>
                </a:solidFill>
                <a:latin typeface="Inter"/>
              </a:rPr>
              <a:t>78.3 % точности на </a:t>
            </a:r>
            <a:r>
              <a:rPr lang="ru-RU" sz="1400" dirty="0" err="1">
                <a:solidFill>
                  <a:schemeClr val="bg1"/>
                </a:solidFill>
                <a:latin typeface="Inter"/>
              </a:rPr>
              <a:t>ImageNet</a:t>
            </a:r>
            <a:r>
              <a:rPr lang="ru-RU" sz="1400" dirty="0">
                <a:solidFill>
                  <a:schemeClr val="bg1"/>
                </a:solidFill>
                <a:latin typeface="Inter"/>
              </a:rPr>
              <a:t> без дополнительного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дообучения</a:t>
            </a:r>
            <a:endParaRPr lang="en-US" sz="1400" dirty="0" smtClean="0">
              <a:solidFill>
                <a:schemeClr val="bg1"/>
              </a:solidFill>
              <a:latin typeface="Inter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Inter"/>
              </a:rPr>
              <a:t>Self-distillation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вообще не требует разметки!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71" y="2499961"/>
            <a:ext cx="5458969" cy="363100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431095" y="6227546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https://arxiv.org/pdf/2304.07193</a:t>
            </a: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913045"/>
            <a:ext cx="4603172" cy="5386036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smtClean="0">
                <a:solidFill>
                  <a:schemeClr val="bg1"/>
                </a:solidFill>
              </a:rPr>
              <a:t> Если </a:t>
            </a:r>
            <a:r>
              <a:rPr lang="ru-RU" altLang="ru-RU" sz="2000" dirty="0">
                <a:solidFill>
                  <a:schemeClr val="bg1"/>
                </a:solidFill>
              </a:rPr>
              <a:t>при помощи DINO визуализировать категории объектов из  </a:t>
            </a:r>
            <a:r>
              <a:rPr lang="ru-RU" altLang="ru-RU" sz="2000" dirty="0" err="1">
                <a:solidFill>
                  <a:schemeClr val="bg1"/>
                </a:solidFill>
              </a:rPr>
              <a:t>ImageNet</a:t>
            </a:r>
            <a:r>
              <a:rPr lang="ru-RU" altLang="ru-RU" sz="2000" dirty="0">
                <a:solidFill>
                  <a:schemeClr val="bg1"/>
                </a:solidFill>
              </a:rPr>
              <a:t>, можно увидеть, что похожие категории располагаются рядом друг с другом. 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Это говорит о том, что модели удаётся связать категории на основе визуальных свойств, подобно людям. 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Например, виды животных чётко разделены по структуре, напоминающей биологическую таксономию.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000" dirty="0">
                <a:solidFill>
                  <a:schemeClr val="bg1"/>
                </a:solidFill>
              </a:rPr>
              <a:t>«ноги» собаки, «ноги» лошади и «ноги» стола имеют </a:t>
            </a:r>
            <a:r>
              <a:rPr lang="ru-RU" sz="2000" dirty="0" smtClean="0">
                <a:solidFill>
                  <a:schemeClr val="bg1"/>
                </a:solidFill>
              </a:rPr>
              <a:t>похожие </a:t>
            </a:r>
            <a:r>
              <a:rPr lang="ru-RU" sz="2000" dirty="0" err="1" smtClean="0">
                <a:solidFill>
                  <a:schemeClr val="bg1"/>
                </a:solidFill>
              </a:rPr>
              <a:t>ембединги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611779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631904"/>
            <a:ext cx="6099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074" name="Picture 2" descr="https://neurohive.io/wp-content/uploads/2021/05/din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11" y="1038600"/>
            <a:ext cx="7355577" cy="5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61720" y="6299081"/>
            <a:ext cx="4146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https://neurohive.io/ru/frameworki/dino/</a:t>
            </a:r>
          </a:p>
        </p:txBody>
      </p:sp>
    </p:spTree>
    <p:extLst>
      <p:ext uri="{BB962C8B-B14F-4D97-AF65-F5344CB8AC3E}">
        <p14:creationId xmlns:p14="http://schemas.microsoft.com/office/powerpoint/2010/main" val="37409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1" y="913045"/>
            <a:ext cx="3352800" cy="418267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 </a:t>
            </a:r>
            <a:r>
              <a:rPr lang="ru-RU" altLang="ru-RU" sz="2000" dirty="0" smtClean="0">
                <a:solidFill>
                  <a:schemeClr val="bg1"/>
                </a:solidFill>
              </a:rPr>
              <a:t>примеры признаков, выученных </a:t>
            </a:r>
            <a:r>
              <a:rPr lang="en-US" altLang="ru-RU" sz="2000" dirty="0" smtClean="0">
                <a:solidFill>
                  <a:schemeClr val="bg1"/>
                </a:solidFill>
              </a:rPr>
              <a:t>SD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r>
              <a:rPr lang="en-US" altLang="ru-RU" sz="2000" dirty="0" smtClean="0">
                <a:solidFill>
                  <a:schemeClr val="bg1"/>
                </a:solidFill>
              </a:rPr>
              <a:t>DINO</a:t>
            </a:r>
            <a:r>
              <a:rPr lang="ru-RU" altLang="ru-RU" sz="2000" dirty="0" smtClean="0">
                <a:solidFill>
                  <a:schemeClr val="bg1"/>
                </a:solidFill>
              </a:rPr>
              <a:t>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1720" y="6299081"/>
            <a:ext cx="393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https://sd-complements-dino.github.io/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sd-complements-dino.github.io/sd_dino_files/sd_featu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116" y="887277"/>
            <a:ext cx="8749084" cy="54118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576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000" b="1" dirty="0" smtClean="0">
                <a:solidFill>
                  <a:schemeClr val="bg1"/>
                </a:solidFill>
              </a:rPr>
              <a:t>CLIP</a:t>
            </a:r>
            <a:r>
              <a:rPr lang="ru-RU" sz="4000" b="1" dirty="0" smtClean="0">
                <a:solidFill>
                  <a:schemeClr val="bg1"/>
                </a:solidFill>
              </a:rPr>
              <a:t> – </a:t>
            </a:r>
            <a:r>
              <a:rPr lang="ru-RU" sz="4000" b="1" dirty="0" err="1" smtClean="0">
                <a:solidFill>
                  <a:schemeClr val="bg1"/>
                </a:solidFill>
              </a:rPr>
              <a:t>мультимодальное</a:t>
            </a:r>
            <a:r>
              <a:rPr lang="ru-RU" sz="4000" b="1" dirty="0" smtClean="0">
                <a:solidFill>
                  <a:schemeClr val="bg1"/>
                </a:solidFill>
              </a:rPr>
              <a:t> контрастное обучение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 smtClean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C43-7BF1-5E77-7EB9-382426B8A9F5}"/>
              </a:ext>
            </a:extLst>
          </p:cNvPr>
          <p:cNvSpPr txBox="1"/>
          <p:nvPr/>
        </p:nvSpPr>
        <p:spPr>
          <a:xfrm>
            <a:off x="442586" y="6509041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amaarora.github.io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posts</a:t>
            </a:r>
            <a:r>
              <a:rPr lang="ru-RU" sz="1200" dirty="0">
                <a:solidFill>
                  <a:schemeClr val="bg1"/>
                </a:solidFill>
              </a:rPr>
              <a:t>/2023-03-06_Understanding_CLIP.html</a:t>
            </a: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725724" y="2164088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DepthAnything</a:t>
            </a:r>
            <a:r>
              <a:rPr lang="en-US" dirty="0">
                <a:solidFill>
                  <a:schemeClr val="bg1"/>
                </a:solidFill>
              </a:rPr>
              <a:t> V1/V2 - </a:t>
            </a:r>
            <a:r>
              <a:rPr lang="ru-RU" dirty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88" y="3195586"/>
            <a:ext cx="6471048" cy="401912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63112" y="5884738"/>
            <a:ext cx="3526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https://github.com/huggingface/nanoVLM/tree/main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36293" y="5613367"/>
            <a:ext cx="2645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https://huggingface.co/blog/vlms-2025</a:t>
            </a:r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7796" y="65908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https://zshn25.github.io/self-supervision-for-foundation-models/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1301" t="8447" r="4401"/>
          <a:stretch/>
        </p:blipFill>
        <p:spPr>
          <a:xfrm>
            <a:off x="7416332" y="2114065"/>
            <a:ext cx="4504143" cy="4259439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20115" y="706791"/>
            <a:ext cx="1106120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Объем данных растет – растет разнообразие данных, растет объем моделей</a:t>
            </a:r>
          </a:p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Растет время на разметку данных – растет число ошибок</a:t>
            </a:r>
          </a:p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Данные любого </a:t>
            </a:r>
            <a:r>
              <a:rPr lang="ru-RU" sz="2400" dirty="0" err="1" smtClean="0">
                <a:solidFill>
                  <a:schemeClr val="bg1"/>
                </a:solidFill>
              </a:rPr>
              <a:t>датасета</a:t>
            </a:r>
            <a:r>
              <a:rPr lang="ru-RU" sz="2400" dirty="0" smtClean="0">
                <a:solidFill>
                  <a:schemeClr val="bg1"/>
                </a:solidFill>
              </a:rPr>
              <a:t> – нужно считать конечными – требуется </a:t>
            </a:r>
            <a:r>
              <a:rPr lang="en-US" sz="2400" dirty="0" smtClean="0">
                <a:solidFill>
                  <a:schemeClr val="bg1"/>
                </a:solidFill>
              </a:rPr>
              <a:t>OOD</a:t>
            </a:r>
            <a:r>
              <a:rPr lang="ru-RU" sz="2400" dirty="0" smtClean="0">
                <a:solidFill>
                  <a:schemeClr val="bg1"/>
                </a:solidFill>
              </a:rPr>
              <a:t> обобщение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2"/>
          <a:stretch/>
        </p:blipFill>
        <p:spPr>
          <a:xfrm>
            <a:off x="300604" y="2114065"/>
            <a:ext cx="6060386" cy="4272975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232219" y="6416457"/>
            <a:ext cx="5053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https://uni-tuebingen.de/fakultaeten/mathematisch-naturwissenschaftliche-fakultaet/fachbereiche/informatik/lehrstuehle/autonomous-vision/lectures/computer-vision/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0" y="6350421"/>
            <a:ext cx="73678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Разметка </a:t>
            </a:r>
            <a:r>
              <a:rPr lang="en-US" sz="1200" dirty="0" err="1" smtClean="0">
                <a:solidFill>
                  <a:schemeClr val="bg1"/>
                </a:solidFill>
              </a:rPr>
              <a:t>Imagenet</a:t>
            </a:r>
            <a:r>
              <a:rPr lang="en-US" sz="1200" dirty="0" smtClean="0">
                <a:solidFill>
                  <a:schemeClr val="bg1"/>
                </a:solidFill>
              </a:rPr>
              <a:t> (1</a:t>
            </a:r>
            <a:r>
              <a:rPr lang="ru-RU" sz="1200" dirty="0" smtClean="0">
                <a:solidFill>
                  <a:schemeClr val="bg1"/>
                </a:solidFill>
              </a:rPr>
              <a:t>4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млн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семплов, 21 841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классов)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smtClean="0">
                <a:solidFill>
                  <a:schemeClr val="bg1"/>
                </a:solidFill>
              </a:rPr>
              <a:t>заняла 3 года у 49 000 человек и содержит 6% ошибок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4986690" y="6577265"/>
            <a:ext cx="20249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https://arxiv.org/abs/2103.14749</a:t>
            </a:r>
          </a:p>
        </p:txBody>
      </p:sp>
    </p:spTree>
    <p:extLst>
      <p:ext uri="{BB962C8B-B14F-4D97-AF65-F5344CB8AC3E}">
        <p14:creationId xmlns:p14="http://schemas.microsoft.com/office/powerpoint/2010/main" val="32136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3964" y="2428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3" y="798507"/>
            <a:ext cx="550080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1 pre-training</a:t>
            </a:r>
            <a:r>
              <a:rPr lang="ru-RU" sz="23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300" dirty="0">
                <a:solidFill>
                  <a:schemeClr val="bg1"/>
                </a:solidFill>
              </a:rPr>
              <a:t>LLM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2 multi-task — </a:t>
            </a:r>
            <a:r>
              <a:rPr lang="ru-RU" sz="2300" dirty="0">
                <a:solidFill>
                  <a:schemeClr val="bg1"/>
                </a:solidFill>
              </a:rPr>
              <a:t>всё обучается совместно.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3 SFT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 — </a:t>
            </a:r>
            <a:r>
              <a:rPr lang="ru-RU" sz="2300" dirty="0">
                <a:solidFill>
                  <a:schemeClr val="bg1"/>
                </a:solidFill>
              </a:rPr>
              <a:t>замораживается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дообучается</a:t>
            </a:r>
            <a:r>
              <a:rPr lang="ru-RU" sz="2300" dirty="0">
                <a:solidFill>
                  <a:schemeClr val="bg1"/>
                </a:solidFill>
              </a:rPr>
              <a:t> адаптер + </a:t>
            </a:r>
            <a:r>
              <a:rPr lang="en" sz="23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117013" y="6581045"/>
            <a:ext cx="610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rohitbandaru.github.io</a:t>
            </a:r>
            <a:r>
              <a:rPr lang="en-US" sz="1400" dirty="0">
                <a:solidFill>
                  <a:schemeClr val="bg1"/>
                </a:solidFill>
              </a:rPr>
              <a:t>/blog/Vision-Language-Models/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1580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29" y="4264104"/>
            <a:ext cx="5997726" cy="2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10232" y="116766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DeepSeek</a:t>
            </a:r>
            <a:r>
              <a:rPr lang="en-US" sz="4800" b="1" dirty="0">
                <a:solidFill>
                  <a:schemeClr val="bg1"/>
                </a:solidFill>
              </a:rPr>
              <a:t>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 txBox="1">
            <a:spLocks/>
          </p:cNvSpPr>
          <p:nvPr/>
        </p:nvSpPr>
        <p:spPr>
          <a:xfrm>
            <a:off x="5914206" y="746385"/>
            <a:ext cx="6051651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</a:t>
            </a:r>
            <a:r>
              <a:rPr lang="en-US" sz="2300" dirty="0" err="1">
                <a:solidFill>
                  <a:schemeClr val="bg1"/>
                </a:solidFill>
              </a:rPr>
              <a:t>SigLIP</a:t>
            </a:r>
            <a:r>
              <a:rPr lang="en-US" sz="2300" dirty="0">
                <a:solidFill>
                  <a:schemeClr val="bg1"/>
                </a:solidFill>
              </a:rPr>
              <a:t>/SAM-B</a:t>
            </a:r>
            <a:endParaRPr lang="en" sz="23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DeepSeek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CNN-based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1 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ViT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2 multi-task — </a:t>
            </a:r>
            <a:r>
              <a:rPr lang="ru-RU" sz="2400" dirty="0">
                <a:solidFill>
                  <a:schemeClr val="bg1"/>
                </a:solidFill>
              </a:rPr>
              <a:t>адаптер + </a:t>
            </a:r>
            <a:r>
              <a:rPr lang="en-US" sz="2400" dirty="0">
                <a:solidFill>
                  <a:schemeClr val="bg1"/>
                </a:solidFill>
              </a:rPr>
              <a:t>LLM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3 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en-US" sz="2400" dirty="0">
                <a:solidFill>
                  <a:schemeClr val="bg1"/>
                </a:solidFill>
              </a:rPr>
              <a:t>instruction-based fine-tuning</a:t>
            </a:r>
            <a:r>
              <a:rPr lang="en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83277" y="6642890"/>
            <a:ext cx="75511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https://sh-tsang.medium.com/brief-review-deepseek-vl-towards-real-world-vision-language-understanding-caf9838afd97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914206" y="-41877"/>
            <a:ext cx="0" cy="661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Ground DINO Open Vocabulary </a:t>
            </a:r>
            <a:r>
              <a:rPr lang="en-US" sz="4800" b="1" dirty="0" err="1" smtClean="0">
                <a:solidFill>
                  <a:schemeClr val="bg1"/>
                </a:solidFill>
              </a:rPr>
              <a:t>obj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Ground DINO</a:t>
            </a:r>
            <a:r>
              <a:rPr lang="ru-RU" b="1" dirty="0" smtClean="0">
                <a:solidFill>
                  <a:schemeClr val="bg1"/>
                </a:solidFill>
              </a:rPr>
              <a:t> – идея добавить </a:t>
            </a:r>
            <a:r>
              <a:rPr lang="en-US" b="1" dirty="0" smtClean="0">
                <a:solidFill>
                  <a:schemeClr val="bg1"/>
                </a:solidFill>
              </a:rPr>
              <a:t>cross-modality attention </a:t>
            </a:r>
            <a:r>
              <a:rPr lang="ru-RU" b="1" dirty="0" smtClean="0">
                <a:solidFill>
                  <a:schemeClr val="bg1"/>
                </a:solidFill>
              </a:rPr>
              <a:t>поверх </a:t>
            </a:r>
            <a:r>
              <a:rPr lang="en-US" b="1" dirty="0" smtClean="0">
                <a:solidFill>
                  <a:schemeClr val="bg1"/>
                </a:solidFill>
              </a:rPr>
              <a:t>DETR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ru-RU" b="1" dirty="0" err="1">
                <a:solidFill>
                  <a:schemeClr val="bg1"/>
                </a:solidFill>
              </a:rPr>
              <a:t>Grounding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установление связи между текстовым описанием и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локальной </a:t>
            </a:r>
            <a:r>
              <a:rPr lang="ru-RU" dirty="0">
                <a:solidFill>
                  <a:schemeClr val="bg1"/>
                </a:solidFill>
              </a:rPr>
              <a:t>областью на изображении.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Таким образом добавляется </a:t>
            </a:r>
            <a:r>
              <a:rPr lang="en-US" b="1" dirty="0">
                <a:solidFill>
                  <a:schemeClr val="bg1"/>
                </a:solidFill>
              </a:rPr>
              <a:t>Open Vocabulary </a:t>
            </a:r>
            <a:r>
              <a:rPr lang="en-US" b="1" dirty="0" smtClean="0">
                <a:solidFill>
                  <a:schemeClr val="bg1"/>
                </a:solidFill>
              </a:rPr>
              <a:t>object detection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	zero-short object detection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31406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https://learnopencv.com/fine-tuning-grounding-dino/</a:t>
            </a:r>
          </a:p>
        </p:txBody>
      </p:sp>
      <p:pic>
        <p:nvPicPr>
          <p:cNvPr id="2050" name="Picture 2" descr="A schematic diagram illustrating Grounding DINO’s architecture. The diagram shows a closed-set detector comprising a backbone (e.g., ResNet, Swin), a neck module (e.g., DyHead, Encoder), and a head (e.g., ROIHead, Decoder), which process image features to output regions. Above this, a text encoder produces text features. Arrows indicate feature fusion at three points: Feature Fusion A between backbone and neck with Contrastive Loss A, Feature Fusion B between neck and query initialization, and Feature Fusion C at the head with Contrastive Loss B. The combination forms the open-set detector capable of grounding image regions to text prompt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323" y="3763993"/>
            <a:ext cx="5891122" cy="23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verall framework of Grounding DINO 1.5 se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" y="3065656"/>
            <a:ext cx="9031101" cy="32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543300" y="64023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https://www.digitalocean.com/community/tutorials/grounding-dino-1-5-open-set-object-detection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58773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Ground DINO Open Vocabulary </a:t>
            </a:r>
            <a:r>
              <a:rPr lang="en-US" sz="4800" b="1" dirty="0" err="1" smtClean="0">
                <a:solidFill>
                  <a:schemeClr val="bg1"/>
                </a:solidFill>
              </a:rPr>
              <a:t>obj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Главные элемент </a:t>
            </a:r>
            <a:r>
              <a:rPr lang="en-US" b="1" dirty="0" smtClean="0">
                <a:solidFill>
                  <a:schemeClr val="bg1"/>
                </a:solidFill>
              </a:rPr>
              <a:t>Text + Image Neck part</a:t>
            </a:r>
            <a:r>
              <a:rPr lang="ru-RU" b="1" dirty="0" smtClean="0">
                <a:solidFill>
                  <a:schemeClr val="bg1"/>
                </a:solidFill>
              </a:rPr>
              <a:t> и </a:t>
            </a:r>
            <a:r>
              <a:rPr lang="en-US" b="1" dirty="0" smtClean="0">
                <a:solidFill>
                  <a:schemeClr val="bg1"/>
                </a:solidFill>
              </a:rPr>
              <a:t>text2bbox decoder</a:t>
            </a:r>
            <a:endParaRPr lang="ru-RU" b="1" dirty="0" smtClean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Основная идея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Neck </a:t>
            </a:r>
            <a:r>
              <a:rPr lang="ru-RU" b="1" dirty="0" smtClean="0">
                <a:solidFill>
                  <a:schemeClr val="bg1"/>
                </a:solidFill>
              </a:rPr>
              <a:t>: микширование текстовых признаков и изображения.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Основная идея </a:t>
            </a:r>
            <a:r>
              <a:rPr lang="en-US" b="1" dirty="0" smtClean="0">
                <a:solidFill>
                  <a:schemeClr val="bg1"/>
                </a:solidFill>
              </a:rPr>
              <a:t>t</a:t>
            </a:r>
            <a:r>
              <a:rPr lang="en-US" b="1" dirty="0" smtClean="0">
                <a:solidFill>
                  <a:prstClr val="white"/>
                </a:solidFill>
              </a:rPr>
              <a:t>ext2bbox decoder</a:t>
            </a:r>
            <a:r>
              <a:rPr lang="ru-RU" b="1" dirty="0" smtClean="0">
                <a:solidFill>
                  <a:prstClr val="white"/>
                </a:solidFill>
              </a:rPr>
              <a:t> </a:t>
            </a:r>
            <a:r>
              <a:rPr lang="en-US" b="1" dirty="0" smtClean="0">
                <a:solidFill>
                  <a:prstClr val="white"/>
                </a:solidFill>
              </a:rPr>
              <a:t>: </a:t>
            </a:r>
            <a:r>
              <a:rPr lang="ru-RU" b="1" dirty="0" smtClean="0">
                <a:solidFill>
                  <a:prstClr val="white"/>
                </a:solidFill>
              </a:rPr>
              <a:t>отбор </a:t>
            </a:r>
            <a:r>
              <a:rPr lang="en-US" b="1" dirty="0" err="1" smtClean="0">
                <a:solidFill>
                  <a:prstClr val="white"/>
                </a:solidFill>
              </a:rPr>
              <a:t>bbox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ru-RU" b="1" dirty="0" smtClean="0">
                <a:solidFill>
                  <a:prstClr val="white"/>
                </a:solidFill>
              </a:rPr>
              <a:t> при помощи </a:t>
            </a:r>
            <a:r>
              <a:rPr lang="en-US" b="1" dirty="0" smtClean="0">
                <a:solidFill>
                  <a:prstClr val="white"/>
                </a:solidFill>
              </a:rPr>
              <a:t>text </a:t>
            </a:r>
            <a:r>
              <a:rPr lang="en-US" b="1" dirty="0" err="1" smtClean="0">
                <a:solidFill>
                  <a:prstClr val="white"/>
                </a:solidFill>
              </a:rPr>
              <a:t>k,v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ru-RU" b="1" dirty="0" smtClean="0">
                <a:solidFill>
                  <a:prstClr val="white"/>
                </a:solidFill>
              </a:rPr>
              <a:t>и </a:t>
            </a:r>
            <a:r>
              <a:rPr lang="en-US" b="1" dirty="0" smtClean="0">
                <a:solidFill>
                  <a:prstClr val="white"/>
                </a:solidFill>
              </a:rPr>
              <a:t>image queries.</a:t>
            </a:r>
            <a:endParaRPr lang="ru-RU" b="1" dirty="0">
              <a:solidFill>
                <a:prstClr val="white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miro.medium.com/v2/resize:fit:1050/1*tNY2i-14MkZRB6B_NQIpg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r="6522" b="9272"/>
          <a:stretch/>
        </p:blipFill>
        <p:spPr bwMode="auto">
          <a:xfrm>
            <a:off x="3372411" y="2892683"/>
            <a:ext cx="5244660" cy="36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428" y="6577109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4095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https://blog.roboflow.com/grounding-dino-zero-shot-object-detection/</a:t>
            </a:r>
            <a:endParaRPr kumimoji="0" lang="ru-RU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46" y="2892682"/>
            <a:ext cx="3149025" cy="36636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790852" y="5587207"/>
            <a:ext cx="661987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871280" y="5584429"/>
            <a:ext cx="767268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60375" y="649096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https://pyimagesearch.com/2025/12/08/grounding-dino-open-vocabulary-object-detection-on-videos/</a:t>
            </a:r>
          </a:p>
        </p:txBody>
      </p:sp>
    </p:spTree>
    <p:extLst>
      <p:ext uri="{BB962C8B-B14F-4D97-AF65-F5344CB8AC3E}">
        <p14:creationId xmlns:p14="http://schemas.microsoft.com/office/powerpoint/2010/main" val="295868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YOLO-World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YOLO-World </a:t>
            </a:r>
            <a:r>
              <a:rPr lang="ru-RU" b="1" dirty="0" smtClean="0">
                <a:solidFill>
                  <a:schemeClr val="bg1"/>
                </a:solidFill>
              </a:rPr>
              <a:t>– </a:t>
            </a:r>
            <a:r>
              <a:rPr lang="en-US" b="1" dirty="0" smtClean="0">
                <a:solidFill>
                  <a:schemeClr val="bg1"/>
                </a:solidFill>
              </a:rPr>
              <a:t>Open Vocabulary YOLO (</a:t>
            </a:r>
            <a:r>
              <a:rPr lang="en-US" b="1" dirty="0">
                <a:solidFill>
                  <a:schemeClr val="bg1"/>
                </a:solidFill>
              </a:rPr>
              <a:t>Open Vocabulary object </a:t>
            </a:r>
            <a:r>
              <a:rPr lang="en-US" b="1" dirty="0" smtClean="0">
                <a:solidFill>
                  <a:schemeClr val="bg1"/>
                </a:solidFill>
              </a:rPr>
              <a:t>detection)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ru-RU" b="1" dirty="0" err="1">
                <a:solidFill>
                  <a:schemeClr val="bg1"/>
                </a:solidFill>
              </a:rPr>
              <a:t>Grounding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установление связи между текстовым описанием и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локальной областью на изображении.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Не требуется </a:t>
            </a:r>
            <a:r>
              <a:rPr lang="en-US" dirty="0" smtClean="0">
                <a:solidFill>
                  <a:schemeClr val="bg1"/>
                </a:solidFill>
              </a:rPr>
              <a:t>NMS, anchors – </a:t>
            </a:r>
            <a:r>
              <a:rPr lang="ru-RU" dirty="0" smtClean="0">
                <a:solidFill>
                  <a:schemeClr val="bg1"/>
                </a:solidFill>
              </a:rPr>
              <a:t>отбор </a:t>
            </a:r>
            <a:r>
              <a:rPr lang="en-US" dirty="0" smtClean="0">
                <a:solidFill>
                  <a:schemeClr val="bg1"/>
                </a:solidFill>
              </a:rPr>
              <a:t>ROI</a:t>
            </a:r>
            <a:r>
              <a:rPr lang="ru-RU" dirty="0" smtClean="0">
                <a:solidFill>
                  <a:schemeClr val="bg1"/>
                </a:solidFill>
              </a:rPr>
              <a:t> по </a:t>
            </a:r>
            <a:r>
              <a:rPr lang="en-US" dirty="0" smtClean="0">
                <a:solidFill>
                  <a:schemeClr val="bg1"/>
                </a:solidFill>
              </a:rPr>
              <a:t>query </a:t>
            </a:r>
            <a:r>
              <a:rPr lang="ru-RU" dirty="0" err="1" smtClean="0">
                <a:solidFill>
                  <a:schemeClr val="bg1"/>
                </a:solidFill>
              </a:rPr>
              <a:t>словоря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	zero-short object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22573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https://habr.com/ru/articles/791154/</a:t>
            </a:r>
            <a:endParaRPr kumimoji="0" lang="ru-RU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53" y="3073488"/>
            <a:ext cx="8114521" cy="34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7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habrastorage.org/r/w1560/getpro/habr/upload_files/663/185/d16/663185d1699ead60d29fee72a905dc5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141" r="-1" b="-6367"/>
          <a:stretch/>
        </p:blipFill>
        <p:spPr bwMode="auto">
          <a:xfrm>
            <a:off x="19049" y="2963986"/>
            <a:ext cx="12142417" cy="36577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YOLO-World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NECK - Re-</a:t>
            </a:r>
            <a:r>
              <a:rPr lang="en-US" sz="2400" b="1" dirty="0" err="1" smtClean="0">
                <a:solidFill>
                  <a:schemeClr val="bg1"/>
                </a:solidFill>
              </a:rPr>
              <a:t>parameterizable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Vision-Language </a:t>
            </a:r>
            <a:r>
              <a:rPr lang="en-US" sz="2400" b="1" dirty="0" smtClean="0">
                <a:solidFill>
                  <a:schemeClr val="bg1"/>
                </a:solidFill>
              </a:rPr>
              <a:t>PAN: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I-pooling – Image2text embedding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T-CSP – </a:t>
            </a:r>
            <a:r>
              <a:rPr lang="ru-RU" sz="2400" b="1" dirty="0" smtClean="0">
                <a:solidFill>
                  <a:schemeClr val="bg1"/>
                </a:solidFill>
              </a:rPr>
              <a:t>добавление текста к изображению.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Box </a:t>
            </a:r>
            <a:r>
              <a:rPr lang="en-US" sz="2400" b="1" dirty="0" smtClean="0">
                <a:solidFill>
                  <a:schemeClr val="bg1"/>
                </a:solidFill>
              </a:rPr>
              <a:t>Head</a:t>
            </a:r>
            <a:r>
              <a:rPr lang="ru-RU" sz="2400" b="1" dirty="0" smtClean="0">
                <a:solidFill>
                  <a:schemeClr val="bg1"/>
                </a:solidFill>
              </a:rPr>
              <a:t> – предсказание  рамок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Text Contrastive </a:t>
            </a:r>
            <a:r>
              <a:rPr lang="en-US" sz="2400" b="1" dirty="0" smtClean="0">
                <a:solidFill>
                  <a:schemeClr val="bg1"/>
                </a:solidFill>
              </a:rPr>
              <a:t>Head</a:t>
            </a:r>
            <a:r>
              <a:rPr lang="ru-RU" sz="2400" b="1" dirty="0" smtClean="0">
                <a:solidFill>
                  <a:schemeClr val="bg1"/>
                </a:solidFill>
              </a:rPr>
              <a:t> -  сопоставление рамок и текста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22573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https://habr.com/ru/articles/791154/</a:t>
            </a:r>
            <a:endParaRPr kumimoji="0" lang="ru-RU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" y="2960286"/>
            <a:ext cx="8114521" cy="34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95537" y="5442209"/>
            <a:ext cx="862642" cy="49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YOLO8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883393" y="3415001"/>
            <a:ext cx="862642" cy="49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8039100" y="3120472"/>
            <a:ext cx="0" cy="3324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8459742" y="6311118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adding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310604" y="6318022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Img2text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9050292" y="2827184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Neck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 rot="5400000">
            <a:off x="4435675" y="3515101"/>
            <a:ext cx="698922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Neck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039100" y="10027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YOLO Detector – yolo 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Encoder – CLIP</a:t>
            </a:r>
          </a:p>
        </p:txBody>
      </p:sp>
    </p:spTree>
    <p:extLst>
      <p:ext uri="{BB962C8B-B14F-4D97-AF65-F5344CB8AC3E}">
        <p14:creationId xmlns:p14="http://schemas.microsoft.com/office/powerpoint/2010/main" val="283697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39" y="233628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</a:t>
            </a:r>
            <a:r>
              <a:rPr lang="ru-RU" sz="4800" dirty="0" smtClean="0">
                <a:solidFill>
                  <a:schemeClr val="bg1"/>
                </a:solidFill>
              </a:rPr>
              <a:t>(</a:t>
            </a:r>
            <a:r>
              <a:rPr lang="en" sz="4800" dirty="0" smtClean="0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>
                <a:solidFill>
                  <a:schemeClr val="bg1"/>
                </a:solidFill>
              </a:rPr>
              <a:t>ation </a:t>
            </a:r>
            <a:r>
              <a:rPr lang="en" sz="4800" dirty="0" smtClean="0">
                <a:solidFill>
                  <a:schemeClr val="bg1"/>
                </a:solidFill>
              </a:rPr>
              <a:t>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9" y="821003"/>
            <a:ext cx="110971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0" i="0" dirty="0">
                <a:solidFill>
                  <a:schemeClr val="bg1"/>
                </a:solidFill>
                <a:effectLst/>
              </a:rPr>
              <a:t>Базисная модель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(</a:t>
            </a:r>
            <a:r>
              <a:rPr lang="en-US" sz="2400" b="0" i="0" dirty="0" smtClean="0">
                <a:solidFill>
                  <a:schemeClr val="bg1"/>
                </a:solidFill>
                <a:effectLst/>
              </a:rPr>
              <a:t>F</a:t>
            </a:r>
            <a:r>
              <a:rPr lang="en" sz="2400" b="0" i="0" dirty="0" smtClean="0">
                <a:solidFill>
                  <a:schemeClr val="bg1"/>
                </a:solidFill>
                <a:effectLst/>
              </a:rPr>
              <a:t>oun</a:t>
            </a:r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" sz="2400" b="0" i="0" dirty="0">
                <a:solidFill>
                  <a:schemeClr val="bg1"/>
                </a:solidFill>
                <a:effectLst/>
              </a:rPr>
              <a:t>ation </a:t>
            </a:r>
            <a:r>
              <a:rPr lang="en" sz="2400" b="0" i="0" dirty="0" smtClean="0">
                <a:solidFill>
                  <a:schemeClr val="bg1"/>
                </a:solidFill>
                <a:effectLst/>
              </a:rPr>
              <a:t>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FM</a:t>
            </a:r>
            <a:r>
              <a:rPr lang="en" sz="2400" b="0" i="0" dirty="0" smtClean="0">
                <a:solidFill>
                  <a:schemeClr val="bg1"/>
                </a:solidFill>
                <a:effectLst/>
              </a:rPr>
              <a:t>)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:</a:t>
            </a:r>
            <a:endParaRPr lang="ru-RU" sz="24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400" dirty="0" err="1">
                <a:solidFill>
                  <a:schemeClr val="bg1"/>
                </a:solidFill>
              </a:rPr>
              <a:t>предобученная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на огромных наборах данных 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).</a:t>
            </a:r>
            <a:endParaRPr lang="en-US" sz="2400" b="0" i="0" dirty="0" smtClean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 силу указанных прежде  причин - как правило </a:t>
            </a:r>
            <a:r>
              <a:rPr lang="ru-RU" sz="2400" dirty="0" err="1" smtClean="0">
                <a:solidFill>
                  <a:schemeClr val="bg1"/>
                </a:solidFill>
              </a:rPr>
              <a:t>предобучение</a:t>
            </a:r>
            <a:r>
              <a:rPr lang="ru-RU" sz="2400" dirty="0" smtClean="0">
                <a:solidFill>
                  <a:schemeClr val="bg1"/>
                </a:solidFill>
              </a:rPr>
              <a:t/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self-supervision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SSL)</a:t>
            </a:r>
            <a:r>
              <a:rPr lang="en" sz="2400" dirty="0">
                <a:solidFill>
                  <a:schemeClr val="bg1"/>
                </a:solidFill>
              </a:rPr>
              <a:t> at scale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47483" y="6327291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en.wikipedia.org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wiki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Foundation_model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157483" y="6524359"/>
            <a:ext cx="11980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400" b="1" dirty="0">
                <a:solidFill>
                  <a:schemeClr val="bg1"/>
                </a:solidFill>
              </a:rPr>
              <a:t>https://</a:t>
            </a:r>
            <a:r>
              <a:rPr lang="en-US" sz="1400" b="1" dirty="0" err="1">
                <a:solidFill>
                  <a:schemeClr val="bg1"/>
                </a:solidFill>
              </a:rPr>
              <a:t>huggingface.co</a:t>
            </a:r>
            <a:r>
              <a:rPr lang="en-US" sz="1400" b="1" dirty="0">
                <a:solidFill>
                  <a:schemeClr val="bg1"/>
                </a:solidFill>
              </a:rPr>
              <a:t>/collections/</a:t>
            </a:r>
            <a:r>
              <a:rPr lang="en-US" sz="1400" b="1" dirty="0" err="1">
                <a:solidFill>
                  <a:schemeClr val="bg1"/>
                </a:solidFill>
              </a:rPr>
              <a:t>merve</a:t>
            </a:r>
            <a:r>
              <a:rPr lang="en-US" sz="1400" b="1" dirty="0">
                <a:solidFill>
                  <a:schemeClr val="bg1"/>
                </a:solidFill>
              </a:rPr>
              <a:t>/foundation-models-for-vision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Paper explained: Masked Autoencoders Are Scalable Vision Learners | Towards  Data Sci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4196" r="2034" b="5618"/>
          <a:stretch/>
        </p:blipFill>
        <p:spPr bwMode="auto">
          <a:xfrm>
            <a:off x="3307222" y="3001795"/>
            <a:ext cx="5955164" cy="33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45" y="862715"/>
            <a:ext cx="11882310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Веса модели, </a:t>
            </a:r>
            <a:r>
              <a:rPr lang="ru-RU" sz="2400" dirty="0" err="1">
                <a:solidFill>
                  <a:schemeClr val="bg1"/>
                </a:solidFill>
              </a:rPr>
              <a:t>предобученной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en" sz="2400" dirty="0" err="1">
                <a:solidFill>
                  <a:schemeClr val="bg1"/>
                </a:solidFill>
              </a:rPr>
              <a:t>ImageNet’e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оказываются </a:t>
            </a:r>
            <a:r>
              <a:rPr lang="ru-RU" sz="2400" dirty="0" err="1">
                <a:solidFill>
                  <a:schemeClr val="bg1"/>
                </a:solidFill>
              </a:rPr>
              <a:t>субоптимальными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Классы </a:t>
            </a:r>
            <a:r>
              <a:rPr lang="en" dirty="0">
                <a:solidFill>
                  <a:schemeClr val="bg1"/>
                </a:solidFill>
              </a:rPr>
              <a:t>ImageNet</a:t>
            </a:r>
            <a:r>
              <a:rPr lang="ru-RU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Известно что разметка </a:t>
            </a:r>
            <a:r>
              <a:rPr lang="en" dirty="0">
                <a:solidFill>
                  <a:schemeClr val="bg1"/>
                </a:solidFill>
              </a:rPr>
              <a:t>ImageNet</a:t>
            </a:r>
            <a:r>
              <a:rPr lang="ru-RU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 err="1">
                <a:solidFill>
                  <a:schemeClr val="bg1"/>
                </a:solidFill>
              </a:rPr>
              <a:t>предобучение</a:t>
            </a:r>
            <a:r>
              <a:rPr lang="ru-RU" sz="2400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sz="2400" dirty="0" err="1">
                <a:solidFill>
                  <a:schemeClr val="bg1"/>
                </a:solidFill>
              </a:rPr>
              <a:t>датасетах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без </a:t>
            </a:r>
            <a:r>
              <a:rPr lang="ru-RU" sz="2400" dirty="0" smtClean="0">
                <a:solidFill>
                  <a:schemeClr val="bg1"/>
                </a:solidFill>
              </a:rPr>
              <a:t>их непосредственной разметки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30555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6096000" y="640454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0" y="6656922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18" y="3291355"/>
            <a:ext cx="6671111" cy="311318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4775" y="638094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https://uni-tuebingen.de/fakultaeten/mathematisch-naturwissenschaftliche-fakultaet/fachbereiche/informatik/lehrstuehle/autonomous-vision/lectures/computer-vision/</a:t>
            </a: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9" y="1012312"/>
            <a:ext cx="11755677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В основе идеи </a:t>
            </a:r>
            <a:r>
              <a:rPr lang="en-US" sz="2400" dirty="0" smtClean="0">
                <a:solidFill>
                  <a:schemeClr val="bg1"/>
                </a:solidFill>
              </a:rPr>
              <a:t>FM</a:t>
            </a:r>
            <a:r>
              <a:rPr lang="ru-RU" sz="2400" dirty="0" smtClean="0">
                <a:solidFill>
                  <a:schemeClr val="bg1"/>
                </a:solidFill>
              </a:rPr>
              <a:t> переход от парадигмы </a:t>
            </a:r>
            <a:r>
              <a:rPr lang="en-US" sz="2400" dirty="0" smtClean="0">
                <a:solidFill>
                  <a:schemeClr val="bg1"/>
                </a:solidFill>
              </a:rPr>
              <a:t>supervised learning </a:t>
            </a:r>
            <a:r>
              <a:rPr lang="ru-RU" sz="2400" dirty="0" smtClean="0">
                <a:solidFill>
                  <a:schemeClr val="bg1"/>
                </a:solidFill>
              </a:rPr>
              <a:t> к парадигме </a:t>
            </a:r>
            <a:r>
              <a:rPr lang="ru-RU" sz="2400" dirty="0" err="1" smtClean="0">
                <a:solidFill>
                  <a:schemeClr val="bg1"/>
                </a:solidFill>
              </a:rPr>
              <a:t>самобучения</a:t>
            </a:r>
            <a:r>
              <a:rPr lang="ru-RU" sz="2400" dirty="0" smtClean="0">
                <a:solidFill>
                  <a:schemeClr val="bg1"/>
                </a:solidFill>
              </a:rPr>
              <a:t> – </a:t>
            </a:r>
            <a:r>
              <a:rPr lang="en-US" sz="2400" dirty="0" smtClean="0">
                <a:solidFill>
                  <a:schemeClr val="bg1"/>
                </a:solidFill>
              </a:rPr>
              <a:t>Self-supervised learning</a:t>
            </a:r>
            <a:endParaRPr lang="ru-RU" sz="2400" b="0" i="0" dirty="0" smtClean="0">
              <a:solidFill>
                <a:schemeClr val="bg1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sz="2400" b="0" i="0" dirty="0" smtClean="0">
                <a:solidFill>
                  <a:schemeClr val="bg1"/>
                </a:solidFill>
                <a:effectLst/>
              </a:rPr>
              <a:t>SSL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позволяет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освоить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общие закономерности</a:t>
            </a:r>
            <a:r>
              <a:rPr lang="en-US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данных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–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обобщить не только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задач </a:t>
            </a:r>
            <a:r>
              <a:rPr lang="ru-RU" sz="2400" dirty="0" smtClean="0">
                <a:solidFill>
                  <a:schemeClr val="bg1"/>
                </a:solidFill>
              </a:rPr>
              <a:t>в </a:t>
            </a:r>
            <a:r>
              <a:rPr lang="en-US" sz="2400" dirty="0" smtClean="0">
                <a:solidFill>
                  <a:schemeClr val="bg1"/>
                </a:solidFill>
              </a:rPr>
              <a:t>train,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но между задачами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Идея</a:t>
            </a:r>
            <a:r>
              <a:rPr lang="ru-RU" sz="2400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chemeClr val="bg1"/>
                </a:solidFill>
              </a:rPr>
              <a:t>SSL</a:t>
            </a:r>
            <a:r>
              <a:rPr lang="en" sz="2400" dirty="0">
                <a:solidFill>
                  <a:schemeClr val="bg1"/>
                </a:solidFill>
              </a:rPr>
              <a:t> at scale – </a:t>
            </a:r>
            <a:r>
              <a:rPr lang="ru-RU" sz="2400" dirty="0">
                <a:solidFill>
                  <a:schemeClr val="bg1"/>
                </a:solidFill>
              </a:rPr>
              <a:t>приводит к надежному выделению признаков в данных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Picture 2" descr="Paper explained: Masked Autoencoders Are Scalable Vision Learners | Towards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82" y="3592418"/>
            <a:ext cx="4892335" cy="29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4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chemeClr val="bg1"/>
                </a:solidFill>
              </a:rPr>
              <a:t>C</a:t>
            </a:r>
            <a:r>
              <a:rPr lang="ru-RU" sz="4800" b="1" dirty="0" err="1">
                <a:solidFill>
                  <a:schemeClr val="bg1"/>
                </a:solidFill>
              </a:rPr>
              <a:t>войства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FM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1112014"/>
            <a:ext cx="11755677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FM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можно применять в широком круге </a:t>
            </a:r>
            <a:r>
              <a:rPr lang="ru-RU" sz="2400" b="0" i="0" dirty="0" smtClean="0">
                <a:solidFill>
                  <a:schemeClr val="bg1"/>
                </a:solidFill>
                <a:effectLst/>
              </a:rPr>
              <a:t>задач с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небольшими затратами на дообучение или без дообучения (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. </a:t>
            </a:r>
            <a:endParaRPr lang="ru-RU" sz="2400" b="0" i="0" dirty="0" smtClean="0">
              <a:solidFill>
                <a:schemeClr val="bg1"/>
              </a:solidFill>
              <a:effectLst/>
            </a:endParaRPr>
          </a:p>
          <a:p>
            <a:pPr marL="13716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Хорошие </a:t>
            </a:r>
            <a:r>
              <a:rPr lang="en-US" sz="2400" dirty="0" smtClean="0">
                <a:solidFill>
                  <a:schemeClr val="bg1"/>
                </a:solidFill>
              </a:rPr>
              <a:t>Out-of-distribution</a:t>
            </a:r>
            <a:r>
              <a:rPr lang="ru-RU" sz="2400" dirty="0" smtClean="0">
                <a:solidFill>
                  <a:schemeClr val="bg1"/>
                </a:solidFill>
              </a:rPr>
              <a:t> обобщение</a:t>
            </a:r>
            <a:endParaRPr lang="en-US" sz="24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Модели могут быть </a:t>
            </a:r>
            <a:r>
              <a:rPr lang="ru-RU" sz="2400" dirty="0" err="1" smtClean="0">
                <a:solidFill>
                  <a:schemeClr val="bg1"/>
                </a:solidFill>
              </a:rPr>
              <a:t>мультимодальными</a:t>
            </a:r>
            <a:r>
              <a:rPr lang="ru-RU" sz="2400" dirty="0" smtClean="0">
                <a:solidFill>
                  <a:schemeClr val="bg1"/>
                </a:solidFill>
              </a:rPr>
              <a:t>  </a:t>
            </a:r>
            <a:r>
              <a:rPr lang="ru-RU" sz="2400" dirty="0">
                <a:solidFill>
                  <a:schemeClr val="bg1"/>
                </a:solidFill>
              </a:rPr>
              <a:t>(например </a:t>
            </a:r>
            <a:r>
              <a:rPr lang="en-US" sz="2400" dirty="0">
                <a:solidFill>
                  <a:schemeClr val="bg1"/>
                </a:solidFill>
              </a:rPr>
              <a:t>image-text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Появление эмерджентных свойств (свойств, которых нет в </a:t>
            </a:r>
            <a:r>
              <a:rPr lang="en-US" sz="2400" dirty="0" smtClean="0">
                <a:solidFill>
                  <a:schemeClr val="bg1"/>
                </a:solidFill>
              </a:rPr>
              <a:t>supervised </a:t>
            </a:r>
            <a:r>
              <a:rPr lang="ru-RU" sz="2400" dirty="0" smtClean="0">
                <a:solidFill>
                  <a:schemeClr val="bg1"/>
                </a:solidFill>
              </a:rPr>
              <a:t>моделях)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400" dirty="0">
                <a:solidFill>
                  <a:schemeClr val="bg1"/>
                </a:solidFill>
              </a:rPr>
              <a:t> SSL</a:t>
            </a:r>
            <a:r>
              <a:rPr lang="ru-RU" sz="24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400" dirty="0">
                <a:solidFill>
                  <a:schemeClr val="bg1"/>
                </a:solidFill>
              </a:rPr>
              <a:t>supervised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091826" y="6505575"/>
            <a:ext cx="6100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en.wikipedia.org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wiki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Foundation_model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8194" name="Picture 2" descr="Learn CoCa: Image-Text Foundation Models with Contrastive Captioners -  Zilliz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853" y="3880687"/>
            <a:ext cx="6616700" cy="262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9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260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Метка в </a:t>
            </a:r>
            <a:r>
              <a:rPr lang="en-US" sz="2400" dirty="0" smtClean="0">
                <a:solidFill>
                  <a:schemeClr val="bg1"/>
                </a:solidFill>
              </a:rPr>
              <a:t>SSL – </a:t>
            </a:r>
            <a:r>
              <a:rPr lang="ru-RU" sz="2400" dirty="0" smtClean="0">
                <a:solidFill>
                  <a:schemeClr val="bg1"/>
                </a:solidFill>
              </a:rPr>
              <a:t>искаженное входное изображение.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9508259" y="6569880"/>
            <a:ext cx="2541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https://habr.com/ru/articles/704710/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72198" y="6594933"/>
            <a:ext cx="3353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6197" y="6605339"/>
            <a:ext cx="64389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60" y="3202961"/>
            <a:ext cx="5868359" cy="33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4753</TotalTime>
  <Words>3996</Words>
  <Application>Microsoft Office PowerPoint</Application>
  <PresentationFormat>Широкоэкранный</PresentationFormat>
  <Paragraphs>685</Paragraphs>
  <Slides>79</Slides>
  <Notes>3</Notes>
  <HiddenSlides>39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93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Inter</vt:lpstr>
      <vt:lpstr>Montserrat ExtraBold</vt:lpstr>
      <vt:lpstr>Montserrat SemiBold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Презентация PowerPoint</vt:lpstr>
      <vt:lpstr>Базисная модель (Foundation Model, FM)</vt:lpstr>
      <vt:lpstr>self-supervision learning (SSL) at scale</vt:lpstr>
      <vt:lpstr>Базисная модель (foundation model, FM)</vt:lpstr>
      <vt:lpstr>Cвойства FM</vt:lpstr>
      <vt:lpstr>self-supervision learning (SSL)</vt:lpstr>
      <vt:lpstr>Виды SSL at scale</vt:lpstr>
      <vt:lpstr>Подходы к SSL. Context Prediction</vt:lpstr>
      <vt:lpstr>Виды SSL. Сontrastive Learning</vt:lpstr>
      <vt:lpstr>Виды SSL. Сontrastive Learning</vt:lpstr>
      <vt:lpstr>SSL  Pretext tasks vs Downstream task</vt:lpstr>
      <vt:lpstr>Стратегии использования FM. Promt-based</vt:lpstr>
      <vt:lpstr>Стратегии использования FM. Fine Tune</vt:lpstr>
      <vt:lpstr>Стратегии использования FM.  </vt:lpstr>
      <vt:lpstr>DINO (self-DIstillation with NO labels)</vt:lpstr>
      <vt:lpstr>DINO</vt:lpstr>
      <vt:lpstr>DINO</vt:lpstr>
      <vt:lpstr>DINO (self-DIstillation with NO labels)</vt:lpstr>
      <vt:lpstr>DINO (self-DIstillation with NO labels)</vt:lpstr>
      <vt:lpstr>DINO (self-DIstillation with NO labels)</vt:lpstr>
      <vt:lpstr>CLIP – мультимодальное контрастное обучение</vt:lpstr>
      <vt:lpstr>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VLA  </vt:lpstr>
      <vt:lpstr>Ground DINO Open Vocabulary obj det</vt:lpstr>
      <vt:lpstr>Ground DINO Open Vocabulary obj det</vt:lpstr>
      <vt:lpstr>YOLO-World</vt:lpstr>
      <vt:lpstr>YOLO-World</vt:lpstr>
      <vt:lpstr>Open-Vocabulary VLM</vt:lpstr>
      <vt:lpstr>Open-Vocabulary VLM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119</cp:revision>
  <dcterms:created xsi:type="dcterms:W3CDTF">2021-12-17T14:10:12Z</dcterms:created>
  <dcterms:modified xsi:type="dcterms:W3CDTF">2025-12-23T11:42:13Z</dcterms:modified>
</cp:coreProperties>
</file>